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727" r:id="rId3"/>
  </p:sldMasterIdLst>
  <p:notesMasterIdLst>
    <p:notesMasterId r:id="rId40"/>
  </p:notesMasterIdLst>
  <p:sldIdLst>
    <p:sldId id="419" r:id="rId4"/>
    <p:sldId id="420" r:id="rId5"/>
    <p:sldId id="466" r:id="rId6"/>
    <p:sldId id="467" r:id="rId7"/>
    <p:sldId id="421" r:id="rId8"/>
    <p:sldId id="422" r:id="rId9"/>
    <p:sldId id="454" r:id="rId10"/>
    <p:sldId id="450" r:id="rId11"/>
    <p:sldId id="457" r:id="rId12"/>
    <p:sldId id="441" r:id="rId13"/>
    <p:sldId id="435" r:id="rId14"/>
    <p:sldId id="436" r:id="rId15"/>
    <p:sldId id="447" r:id="rId16"/>
    <p:sldId id="448" r:id="rId17"/>
    <p:sldId id="461" r:id="rId18"/>
    <p:sldId id="440" r:id="rId19"/>
    <p:sldId id="439" r:id="rId20"/>
    <p:sldId id="437" r:id="rId21"/>
    <p:sldId id="438" r:id="rId22"/>
    <p:sldId id="426" r:id="rId23"/>
    <p:sldId id="428" r:id="rId24"/>
    <p:sldId id="431" r:id="rId25"/>
    <p:sldId id="432" r:id="rId26"/>
    <p:sldId id="433" r:id="rId27"/>
    <p:sldId id="462" r:id="rId28"/>
    <p:sldId id="463" r:id="rId29"/>
    <p:sldId id="464" r:id="rId30"/>
    <p:sldId id="444" r:id="rId31"/>
    <p:sldId id="442" r:id="rId32"/>
    <p:sldId id="443" r:id="rId33"/>
    <p:sldId id="427" r:id="rId34"/>
    <p:sldId id="459" r:id="rId35"/>
    <p:sldId id="429" r:id="rId36"/>
    <p:sldId id="451" r:id="rId37"/>
    <p:sldId id="453" r:id="rId38"/>
    <p:sldId id="468"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Gibbons" initials="LG" lastIdx="4" clrIdx="0">
    <p:extLst>
      <p:ext uri="{19B8F6BF-5375-455C-9EA6-DF929625EA0E}">
        <p15:presenceInfo xmlns:p15="http://schemas.microsoft.com/office/powerpoint/2012/main" userId="S-1-5-21-205928739-1105264154-523351770-87733" providerId="AD"/>
      </p:ext>
    </p:extLst>
  </p:cmAuthor>
  <p:cmAuthor id="2" name="Sarah Godsell" initials="SG" lastIdx="3" clrIdx="1">
    <p:extLst>
      <p:ext uri="{19B8F6BF-5375-455C-9EA6-DF929625EA0E}">
        <p15:presenceInfo xmlns:p15="http://schemas.microsoft.com/office/powerpoint/2012/main" userId="S-1-5-21-205928739-1105264154-523351770-421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578B5-2DF3-4ED0-B849-52B8C2596E18}"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EA9A1994-F13A-40F9-B7BF-F6B2D50C19AF}">
      <dgm:prSet phldrT="[Text]"/>
      <dgm:spPr/>
      <dgm:t>
        <a:bodyPr/>
        <a:lstStyle/>
        <a:p>
          <a:r>
            <a:rPr lang="en-GB" dirty="0" smtClean="0"/>
            <a:t>PHE and Education Information</a:t>
          </a:r>
          <a:endParaRPr lang="en-GB" dirty="0"/>
        </a:p>
      </dgm:t>
    </dgm:pt>
    <dgm:pt modelId="{20FDAE28-A841-4AD4-BC69-0C45E1BA189A}" type="parTrans" cxnId="{33C84D2B-6EB0-42A1-9638-62742B2B7FF7}">
      <dgm:prSet/>
      <dgm:spPr/>
      <dgm:t>
        <a:bodyPr/>
        <a:lstStyle/>
        <a:p>
          <a:endParaRPr lang="en-GB"/>
        </a:p>
      </dgm:t>
    </dgm:pt>
    <dgm:pt modelId="{317C79CF-F133-4EF7-B819-4E9B48B26B34}" type="sibTrans" cxnId="{33C84D2B-6EB0-42A1-9638-62742B2B7FF7}">
      <dgm:prSet/>
      <dgm:spPr/>
      <dgm:t>
        <a:bodyPr/>
        <a:lstStyle/>
        <a:p>
          <a:endParaRPr lang="en-GB"/>
        </a:p>
      </dgm:t>
    </dgm:pt>
    <dgm:pt modelId="{E1455ED3-9BA6-41CE-ADB7-2DBC0496C0D0}">
      <dgm:prSet phldrT="[Text]"/>
      <dgm:spPr/>
      <dgm:t>
        <a:bodyPr/>
        <a:lstStyle/>
        <a:p>
          <a:r>
            <a:rPr lang="en-GB" dirty="0" smtClean="0"/>
            <a:t>Transport</a:t>
          </a:r>
          <a:endParaRPr lang="en-GB" dirty="0"/>
        </a:p>
      </dgm:t>
    </dgm:pt>
    <dgm:pt modelId="{66D1F338-1302-4CF7-BF07-5F6FBE5ABB7C}" type="parTrans" cxnId="{1B6F9D5C-778F-4120-9E67-DA7AD9A940DB}">
      <dgm:prSet/>
      <dgm:spPr/>
      <dgm:t>
        <a:bodyPr/>
        <a:lstStyle/>
        <a:p>
          <a:endParaRPr lang="en-GB"/>
        </a:p>
      </dgm:t>
    </dgm:pt>
    <dgm:pt modelId="{5C5759DA-6BE0-41F7-BEC2-E5339FD69EFA}" type="sibTrans" cxnId="{1B6F9D5C-778F-4120-9E67-DA7AD9A940DB}">
      <dgm:prSet/>
      <dgm:spPr/>
      <dgm:t>
        <a:bodyPr/>
        <a:lstStyle/>
        <a:p>
          <a:endParaRPr lang="en-GB"/>
        </a:p>
      </dgm:t>
    </dgm:pt>
    <dgm:pt modelId="{7F149477-56B7-4111-A80D-FE23F5B77337}">
      <dgm:prSet phldrT="[Text]"/>
      <dgm:spPr/>
      <dgm:t>
        <a:bodyPr/>
        <a:lstStyle/>
        <a:p>
          <a:r>
            <a:rPr lang="en-GB" dirty="0" smtClean="0"/>
            <a:t>Resources</a:t>
          </a:r>
          <a:endParaRPr lang="en-GB" dirty="0"/>
        </a:p>
      </dgm:t>
    </dgm:pt>
    <dgm:pt modelId="{30416677-7FFC-433A-975C-AF289F61B774}" type="parTrans" cxnId="{D3A37145-C08B-460C-87E3-A1B7C897BBB8}">
      <dgm:prSet/>
      <dgm:spPr/>
      <dgm:t>
        <a:bodyPr/>
        <a:lstStyle/>
        <a:p>
          <a:endParaRPr lang="en-GB"/>
        </a:p>
      </dgm:t>
    </dgm:pt>
    <dgm:pt modelId="{6FE9127E-98B3-487E-8F95-F7C5E6E93734}" type="sibTrans" cxnId="{D3A37145-C08B-460C-87E3-A1B7C897BBB8}">
      <dgm:prSet/>
      <dgm:spPr/>
      <dgm:t>
        <a:bodyPr/>
        <a:lstStyle/>
        <a:p>
          <a:endParaRPr lang="en-GB"/>
        </a:p>
      </dgm:t>
    </dgm:pt>
    <dgm:pt modelId="{55DB1AC9-3150-484A-83C7-87274BB6AD88}">
      <dgm:prSet phldrT="[Text]"/>
      <dgm:spPr/>
      <dgm:t>
        <a:bodyPr/>
        <a:lstStyle/>
        <a:p>
          <a:r>
            <a:rPr lang="en-GB" dirty="0" smtClean="0"/>
            <a:t>Advice</a:t>
          </a:r>
          <a:endParaRPr lang="en-GB" dirty="0"/>
        </a:p>
      </dgm:t>
    </dgm:pt>
    <dgm:pt modelId="{85275144-FEDE-4DBB-8C82-627C6DF5EB56}" type="parTrans" cxnId="{4DE19171-826E-41BB-A7D4-D7673076B02A}">
      <dgm:prSet/>
      <dgm:spPr/>
      <dgm:t>
        <a:bodyPr/>
        <a:lstStyle/>
        <a:p>
          <a:endParaRPr lang="en-GB"/>
        </a:p>
      </dgm:t>
    </dgm:pt>
    <dgm:pt modelId="{281DC20A-F677-4459-9B70-039FE5AD97A1}" type="sibTrans" cxnId="{4DE19171-826E-41BB-A7D4-D7673076B02A}">
      <dgm:prSet/>
      <dgm:spPr/>
      <dgm:t>
        <a:bodyPr/>
        <a:lstStyle/>
        <a:p>
          <a:endParaRPr lang="en-GB"/>
        </a:p>
      </dgm:t>
    </dgm:pt>
    <dgm:pt modelId="{5B00F84E-48FD-4A62-A4B5-569C89B66FB0}">
      <dgm:prSet phldrT="[Text]"/>
      <dgm:spPr/>
      <dgm:t>
        <a:bodyPr/>
        <a:lstStyle/>
        <a:p>
          <a:r>
            <a:rPr lang="en-GB" dirty="0" smtClean="0"/>
            <a:t>Partnerships</a:t>
          </a:r>
          <a:endParaRPr lang="en-GB" dirty="0"/>
        </a:p>
      </dgm:t>
    </dgm:pt>
    <dgm:pt modelId="{81FF89F8-D266-40BE-9DCA-8C961535A40D}" type="parTrans" cxnId="{F38273F7-27A1-4ECA-B074-4B40A74E0CA5}">
      <dgm:prSet/>
      <dgm:spPr/>
      <dgm:t>
        <a:bodyPr/>
        <a:lstStyle/>
        <a:p>
          <a:endParaRPr lang="en-GB"/>
        </a:p>
      </dgm:t>
    </dgm:pt>
    <dgm:pt modelId="{C9B7272E-1146-4BBA-BB3E-69D84BA10C4B}" type="sibTrans" cxnId="{F38273F7-27A1-4ECA-B074-4B40A74E0CA5}">
      <dgm:prSet/>
      <dgm:spPr/>
      <dgm:t>
        <a:bodyPr/>
        <a:lstStyle/>
        <a:p>
          <a:endParaRPr lang="en-GB"/>
        </a:p>
      </dgm:t>
    </dgm:pt>
    <dgm:pt modelId="{219EB435-6148-45F0-BEF1-C60F30CC00DE}">
      <dgm:prSet phldrT="[Text]"/>
      <dgm:spPr/>
      <dgm:t>
        <a:bodyPr/>
        <a:lstStyle/>
        <a:p>
          <a:r>
            <a:rPr lang="en-GB" dirty="0" smtClean="0"/>
            <a:t>Bubbles</a:t>
          </a:r>
          <a:endParaRPr lang="en-GB" dirty="0"/>
        </a:p>
      </dgm:t>
    </dgm:pt>
    <dgm:pt modelId="{152527B5-BA3F-4694-9928-E99A2DE87B67}" type="parTrans" cxnId="{0ABF535F-3C04-478B-AE87-1B9E991A1FDB}">
      <dgm:prSet/>
      <dgm:spPr/>
      <dgm:t>
        <a:bodyPr/>
        <a:lstStyle/>
        <a:p>
          <a:endParaRPr lang="en-GB"/>
        </a:p>
      </dgm:t>
    </dgm:pt>
    <dgm:pt modelId="{D8E67F7B-0016-4F8C-A99B-450AE89BE5BD}" type="sibTrans" cxnId="{0ABF535F-3C04-478B-AE87-1B9E991A1FDB}">
      <dgm:prSet/>
      <dgm:spPr/>
      <dgm:t>
        <a:bodyPr/>
        <a:lstStyle/>
        <a:p>
          <a:endParaRPr lang="en-GB"/>
        </a:p>
      </dgm:t>
    </dgm:pt>
    <dgm:pt modelId="{AB8CD9D8-B510-451F-9854-9552C34ABF01}">
      <dgm:prSet phldrT="[Text]"/>
      <dgm:spPr/>
      <dgm:t>
        <a:bodyPr/>
        <a:lstStyle/>
        <a:p>
          <a:r>
            <a:rPr lang="en-GB" dirty="0" smtClean="0"/>
            <a:t>Context</a:t>
          </a:r>
          <a:endParaRPr lang="en-GB" dirty="0"/>
        </a:p>
      </dgm:t>
    </dgm:pt>
    <dgm:pt modelId="{18BD4942-2152-4371-9565-96B25D5A52E0}" type="parTrans" cxnId="{9625DBA1-089F-4EB0-91DF-275359400C4E}">
      <dgm:prSet/>
      <dgm:spPr/>
      <dgm:t>
        <a:bodyPr/>
        <a:lstStyle/>
        <a:p>
          <a:endParaRPr lang="en-GB"/>
        </a:p>
      </dgm:t>
    </dgm:pt>
    <dgm:pt modelId="{CEC7BEAA-1878-4D02-AEED-F80AF223EC50}" type="sibTrans" cxnId="{9625DBA1-089F-4EB0-91DF-275359400C4E}">
      <dgm:prSet/>
      <dgm:spPr/>
      <dgm:t>
        <a:bodyPr/>
        <a:lstStyle/>
        <a:p>
          <a:endParaRPr lang="en-GB"/>
        </a:p>
      </dgm:t>
    </dgm:pt>
    <dgm:pt modelId="{C12FF3E6-0509-4C8F-BC70-537C9D8A6C41}" type="pres">
      <dgm:prSet presAssocID="{43B578B5-2DF3-4ED0-B849-52B8C2596E18}" presName="Name0" presStyleCnt="0">
        <dgm:presLayoutVars>
          <dgm:chMax val="1"/>
          <dgm:chPref val="1"/>
          <dgm:dir/>
          <dgm:animOne val="branch"/>
          <dgm:animLvl val="lvl"/>
        </dgm:presLayoutVars>
      </dgm:prSet>
      <dgm:spPr/>
      <dgm:t>
        <a:bodyPr/>
        <a:lstStyle/>
        <a:p>
          <a:endParaRPr lang="en-GB"/>
        </a:p>
      </dgm:t>
    </dgm:pt>
    <dgm:pt modelId="{6474794C-2FD8-4049-91C9-9A764903B44C}" type="pres">
      <dgm:prSet presAssocID="{EA9A1994-F13A-40F9-B7BF-F6B2D50C19AF}" presName="Parent" presStyleLbl="node0" presStyleIdx="0" presStyleCnt="1">
        <dgm:presLayoutVars>
          <dgm:chMax val="6"/>
          <dgm:chPref val="6"/>
        </dgm:presLayoutVars>
      </dgm:prSet>
      <dgm:spPr/>
      <dgm:t>
        <a:bodyPr/>
        <a:lstStyle/>
        <a:p>
          <a:endParaRPr lang="en-GB"/>
        </a:p>
      </dgm:t>
    </dgm:pt>
    <dgm:pt modelId="{657BBBBD-3668-4446-BAC0-4FDD1C80B86F}" type="pres">
      <dgm:prSet presAssocID="{E1455ED3-9BA6-41CE-ADB7-2DBC0496C0D0}" presName="Accent1" presStyleCnt="0"/>
      <dgm:spPr/>
    </dgm:pt>
    <dgm:pt modelId="{11B0A882-3EFB-4620-AE62-D90AAA87204F}" type="pres">
      <dgm:prSet presAssocID="{E1455ED3-9BA6-41CE-ADB7-2DBC0496C0D0}" presName="Accent" presStyleLbl="bgShp" presStyleIdx="0" presStyleCnt="6"/>
      <dgm:spPr/>
    </dgm:pt>
    <dgm:pt modelId="{E500C142-248D-41A2-84AB-A3227BD7DE6A}" type="pres">
      <dgm:prSet presAssocID="{E1455ED3-9BA6-41CE-ADB7-2DBC0496C0D0}" presName="Child1" presStyleLbl="node1" presStyleIdx="0" presStyleCnt="6">
        <dgm:presLayoutVars>
          <dgm:chMax val="0"/>
          <dgm:chPref val="0"/>
          <dgm:bulletEnabled val="1"/>
        </dgm:presLayoutVars>
      </dgm:prSet>
      <dgm:spPr/>
      <dgm:t>
        <a:bodyPr/>
        <a:lstStyle/>
        <a:p>
          <a:endParaRPr lang="en-GB"/>
        </a:p>
      </dgm:t>
    </dgm:pt>
    <dgm:pt modelId="{C44A7109-7911-4FED-8C04-2365A7BD9EED}" type="pres">
      <dgm:prSet presAssocID="{7F149477-56B7-4111-A80D-FE23F5B77337}" presName="Accent2" presStyleCnt="0"/>
      <dgm:spPr/>
    </dgm:pt>
    <dgm:pt modelId="{94BE44A6-4977-447F-B4A6-FEA14CC34054}" type="pres">
      <dgm:prSet presAssocID="{7F149477-56B7-4111-A80D-FE23F5B77337}" presName="Accent" presStyleLbl="bgShp" presStyleIdx="1" presStyleCnt="6"/>
      <dgm:spPr/>
    </dgm:pt>
    <dgm:pt modelId="{1A4019A8-D3C5-4B7D-87C9-B83E5C3CB3AC}" type="pres">
      <dgm:prSet presAssocID="{7F149477-56B7-4111-A80D-FE23F5B77337}" presName="Child2" presStyleLbl="node1" presStyleIdx="1" presStyleCnt="6">
        <dgm:presLayoutVars>
          <dgm:chMax val="0"/>
          <dgm:chPref val="0"/>
          <dgm:bulletEnabled val="1"/>
        </dgm:presLayoutVars>
      </dgm:prSet>
      <dgm:spPr/>
      <dgm:t>
        <a:bodyPr/>
        <a:lstStyle/>
        <a:p>
          <a:endParaRPr lang="en-GB"/>
        </a:p>
      </dgm:t>
    </dgm:pt>
    <dgm:pt modelId="{9538BD65-4B9F-4839-9A80-73F3F3EE5A76}" type="pres">
      <dgm:prSet presAssocID="{55DB1AC9-3150-484A-83C7-87274BB6AD88}" presName="Accent3" presStyleCnt="0"/>
      <dgm:spPr/>
    </dgm:pt>
    <dgm:pt modelId="{6C5420F0-05BB-40DD-997E-5230FA0559D6}" type="pres">
      <dgm:prSet presAssocID="{55DB1AC9-3150-484A-83C7-87274BB6AD88}" presName="Accent" presStyleLbl="bgShp" presStyleIdx="2" presStyleCnt="6"/>
      <dgm:spPr/>
    </dgm:pt>
    <dgm:pt modelId="{634C98EC-9410-43EE-9704-76A86E9A94F3}" type="pres">
      <dgm:prSet presAssocID="{55DB1AC9-3150-484A-83C7-87274BB6AD88}" presName="Child3" presStyleLbl="node1" presStyleIdx="2" presStyleCnt="6">
        <dgm:presLayoutVars>
          <dgm:chMax val="0"/>
          <dgm:chPref val="0"/>
          <dgm:bulletEnabled val="1"/>
        </dgm:presLayoutVars>
      </dgm:prSet>
      <dgm:spPr/>
      <dgm:t>
        <a:bodyPr/>
        <a:lstStyle/>
        <a:p>
          <a:endParaRPr lang="en-GB"/>
        </a:p>
      </dgm:t>
    </dgm:pt>
    <dgm:pt modelId="{E5C289CE-9635-4FF3-B4B9-E72A5C9F3D25}" type="pres">
      <dgm:prSet presAssocID="{5B00F84E-48FD-4A62-A4B5-569C89B66FB0}" presName="Accent4" presStyleCnt="0"/>
      <dgm:spPr/>
    </dgm:pt>
    <dgm:pt modelId="{E411D7B1-F924-4ADD-A76A-31DCC1EEABCD}" type="pres">
      <dgm:prSet presAssocID="{5B00F84E-48FD-4A62-A4B5-569C89B66FB0}" presName="Accent" presStyleLbl="bgShp" presStyleIdx="3" presStyleCnt="6"/>
      <dgm:spPr/>
    </dgm:pt>
    <dgm:pt modelId="{D943D4B1-D525-421E-8770-D6B837A4AB7C}" type="pres">
      <dgm:prSet presAssocID="{5B00F84E-48FD-4A62-A4B5-569C89B66FB0}" presName="Child4" presStyleLbl="node1" presStyleIdx="3" presStyleCnt="6">
        <dgm:presLayoutVars>
          <dgm:chMax val="0"/>
          <dgm:chPref val="0"/>
          <dgm:bulletEnabled val="1"/>
        </dgm:presLayoutVars>
      </dgm:prSet>
      <dgm:spPr/>
      <dgm:t>
        <a:bodyPr/>
        <a:lstStyle/>
        <a:p>
          <a:endParaRPr lang="en-GB"/>
        </a:p>
      </dgm:t>
    </dgm:pt>
    <dgm:pt modelId="{7A439B2B-8019-4EB7-8C2C-48EF62E1ABC2}" type="pres">
      <dgm:prSet presAssocID="{219EB435-6148-45F0-BEF1-C60F30CC00DE}" presName="Accent5" presStyleCnt="0"/>
      <dgm:spPr/>
    </dgm:pt>
    <dgm:pt modelId="{8F95DB26-D0A0-4C51-A4D7-9FFAE2B3E6F3}" type="pres">
      <dgm:prSet presAssocID="{219EB435-6148-45F0-BEF1-C60F30CC00DE}" presName="Accent" presStyleLbl="bgShp" presStyleIdx="4" presStyleCnt="6"/>
      <dgm:spPr/>
    </dgm:pt>
    <dgm:pt modelId="{76714B32-70A7-4C7F-9E35-87A480B5303D}" type="pres">
      <dgm:prSet presAssocID="{219EB435-6148-45F0-BEF1-C60F30CC00DE}" presName="Child5" presStyleLbl="node1" presStyleIdx="4" presStyleCnt="6">
        <dgm:presLayoutVars>
          <dgm:chMax val="0"/>
          <dgm:chPref val="0"/>
          <dgm:bulletEnabled val="1"/>
        </dgm:presLayoutVars>
      </dgm:prSet>
      <dgm:spPr/>
      <dgm:t>
        <a:bodyPr/>
        <a:lstStyle/>
        <a:p>
          <a:endParaRPr lang="en-GB"/>
        </a:p>
      </dgm:t>
    </dgm:pt>
    <dgm:pt modelId="{E3C84A4E-7AAA-4859-953A-D199F9B6CC14}" type="pres">
      <dgm:prSet presAssocID="{AB8CD9D8-B510-451F-9854-9552C34ABF01}" presName="Accent6" presStyleCnt="0"/>
      <dgm:spPr/>
    </dgm:pt>
    <dgm:pt modelId="{26049C44-1E9F-4382-A7A2-F6CC34A58641}" type="pres">
      <dgm:prSet presAssocID="{AB8CD9D8-B510-451F-9854-9552C34ABF01}" presName="Accent" presStyleLbl="bgShp" presStyleIdx="5" presStyleCnt="6"/>
      <dgm:spPr/>
    </dgm:pt>
    <dgm:pt modelId="{9B534624-EC9B-47AB-AD39-7476F4071005}" type="pres">
      <dgm:prSet presAssocID="{AB8CD9D8-B510-451F-9854-9552C34ABF01}" presName="Child6" presStyleLbl="node1" presStyleIdx="5" presStyleCnt="6">
        <dgm:presLayoutVars>
          <dgm:chMax val="0"/>
          <dgm:chPref val="0"/>
          <dgm:bulletEnabled val="1"/>
        </dgm:presLayoutVars>
      </dgm:prSet>
      <dgm:spPr/>
      <dgm:t>
        <a:bodyPr/>
        <a:lstStyle/>
        <a:p>
          <a:endParaRPr lang="en-GB"/>
        </a:p>
      </dgm:t>
    </dgm:pt>
  </dgm:ptLst>
  <dgm:cxnLst>
    <dgm:cxn modelId="{9625DBA1-089F-4EB0-91DF-275359400C4E}" srcId="{EA9A1994-F13A-40F9-B7BF-F6B2D50C19AF}" destId="{AB8CD9D8-B510-451F-9854-9552C34ABF01}" srcOrd="5" destOrd="0" parTransId="{18BD4942-2152-4371-9565-96B25D5A52E0}" sibTransId="{CEC7BEAA-1878-4D02-AEED-F80AF223EC50}"/>
    <dgm:cxn modelId="{1B6F9D5C-778F-4120-9E67-DA7AD9A940DB}" srcId="{EA9A1994-F13A-40F9-B7BF-F6B2D50C19AF}" destId="{E1455ED3-9BA6-41CE-ADB7-2DBC0496C0D0}" srcOrd="0" destOrd="0" parTransId="{66D1F338-1302-4CF7-BF07-5F6FBE5ABB7C}" sibTransId="{5C5759DA-6BE0-41F7-BEC2-E5339FD69EFA}"/>
    <dgm:cxn modelId="{3EDF1A08-EA75-4F9B-B295-B0D542995A55}" type="presOf" srcId="{43B578B5-2DF3-4ED0-B849-52B8C2596E18}" destId="{C12FF3E6-0509-4C8F-BC70-537C9D8A6C41}" srcOrd="0" destOrd="0" presId="urn:microsoft.com/office/officeart/2011/layout/HexagonRadial"/>
    <dgm:cxn modelId="{2D95FB92-5E60-4162-B8CE-132A89466672}" type="presOf" srcId="{55DB1AC9-3150-484A-83C7-87274BB6AD88}" destId="{634C98EC-9410-43EE-9704-76A86E9A94F3}" srcOrd="0" destOrd="0" presId="urn:microsoft.com/office/officeart/2011/layout/HexagonRadial"/>
    <dgm:cxn modelId="{0ABF535F-3C04-478B-AE87-1B9E991A1FDB}" srcId="{EA9A1994-F13A-40F9-B7BF-F6B2D50C19AF}" destId="{219EB435-6148-45F0-BEF1-C60F30CC00DE}" srcOrd="4" destOrd="0" parTransId="{152527B5-BA3F-4694-9928-E99A2DE87B67}" sibTransId="{D8E67F7B-0016-4F8C-A99B-450AE89BE5BD}"/>
    <dgm:cxn modelId="{D3A37145-C08B-460C-87E3-A1B7C897BBB8}" srcId="{EA9A1994-F13A-40F9-B7BF-F6B2D50C19AF}" destId="{7F149477-56B7-4111-A80D-FE23F5B77337}" srcOrd="1" destOrd="0" parTransId="{30416677-7FFC-433A-975C-AF289F61B774}" sibTransId="{6FE9127E-98B3-487E-8F95-F7C5E6E93734}"/>
    <dgm:cxn modelId="{F38273F7-27A1-4ECA-B074-4B40A74E0CA5}" srcId="{EA9A1994-F13A-40F9-B7BF-F6B2D50C19AF}" destId="{5B00F84E-48FD-4A62-A4B5-569C89B66FB0}" srcOrd="3" destOrd="0" parTransId="{81FF89F8-D266-40BE-9DCA-8C961535A40D}" sibTransId="{C9B7272E-1146-4BBA-BB3E-69D84BA10C4B}"/>
    <dgm:cxn modelId="{32F59D32-2070-4BAB-BCBC-1BE2FA15A2B0}" type="presOf" srcId="{AB8CD9D8-B510-451F-9854-9552C34ABF01}" destId="{9B534624-EC9B-47AB-AD39-7476F4071005}" srcOrd="0" destOrd="0" presId="urn:microsoft.com/office/officeart/2011/layout/HexagonRadial"/>
    <dgm:cxn modelId="{DD695E08-7308-4049-910F-71FDE4BBD259}" type="presOf" srcId="{E1455ED3-9BA6-41CE-ADB7-2DBC0496C0D0}" destId="{E500C142-248D-41A2-84AB-A3227BD7DE6A}" srcOrd="0" destOrd="0" presId="urn:microsoft.com/office/officeart/2011/layout/HexagonRadial"/>
    <dgm:cxn modelId="{4DE19171-826E-41BB-A7D4-D7673076B02A}" srcId="{EA9A1994-F13A-40F9-B7BF-F6B2D50C19AF}" destId="{55DB1AC9-3150-484A-83C7-87274BB6AD88}" srcOrd="2" destOrd="0" parTransId="{85275144-FEDE-4DBB-8C82-627C6DF5EB56}" sibTransId="{281DC20A-F677-4459-9B70-039FE5AD97A1}"/>
    <dgm:cxn modelId="{33C84D2B-6EB0-42A1-9638-62742B2B7FF7}" srcId="{43B578B5-2DF3-4ED0-B849-52B8C2596E18}" destId="{EA9A1994-F13A-40F9-B7BF-F6B2D50C19AF}" srcOrd="0" destOrd="0" parTransId="{20FDAE28-A841-4AD4-BC69-0C45E1BA189A}" sibTransId="{317C79CF-F133-4EF7-B819-4E9B48B26B34}"/>
    <dgm:cxn modelId="{6DD5040A-BB23-4FA5-B93F-7225D2FE86EF}" type="presOf" srcId="{219EB435-6148-45F0-BEF1-C60F30CC00DE}" destId="{76714B32-70A7-4C7F-9E35-87A480B5303D}" srcOrd="0" destOrd="0" presId="urn:microsoft.com/office/officeart/2011/layout/HexagonRadial"/>
    <dgm:cxn modelId="{142E53AB-4CFE-4B26-8841-B83DABE843AF}" type="presOf" srcId="{EA9A1994-F13A-40F9-B7BF-F6B2D50C19AF}" destId="{6474794C-2FD8-4049-91C9-9A764903B44C}" srcOrd="0" destOrd="0" presId="urn:microsoft.com/office/officeart/2011/layout/HexagonRadial"/>
    <dgm:cxn modelId="{85B187E9-E847-474C-BD9D-9BD9D20984EE}" type="presOf" srcId="{7F149477-56B7-4111-A80D-FE23F5B77337}" destId="{1A4019A8-D3C5-4B7D-87C9-B83E5C3CB3AC}" srcOrd="0" destOrd="0" presId="urn:microsoft.com/office/officeart/2011/layout/HexagonRadial"/>
    <dgm:cxn modelId="{2827A7C3-6809-4062-8BAD-39EF27D6046D}" type="presOf" srcId="{5B00F84E-48FD-4A62-A4B5-569C89B66FB0}" destId="{D943D4B1-D525-421E-8770-D6B837A4AB7C}" srcOrd="0" destOrd="0" presId="urn:microsoft.com/office/officeart/2011/layout/HexagonRadial"/>
    <dgm:cxn modelId="{A65D0A6E-22DA-4BD3-8BF4-70C767301C74}" type="presParOf" srcId="{C12FF3E6-0509-4C8F-BC70-537C9D8A6C41}" destId="{6474794C-2FD8-4049-91C9-9A764903B44C}" srcOrd="0" destOrd="0" presId="urn:microsoft.com/office/officeart/2011/layout/HexagonRadial"/>
    <dgm:cxn modelId="{93BD3732-A76B-4191-98B2-40080F8C093F}" type="presParOf" srcId="{C12FF3E6-0509-4C8F-BC70-537C9D8A6C41}" destId="{657BBBBD-3668-4446-BAC0-4FDD1C80B86F}" srcOrd="1" destOrd="0" presId="urn:microsoft.com/office/officeart/2011/layout/HexagonRadial"/>
    <dgm:cxn modelId="{98D3DD6C-9E21-4DBD-84A0-873F07497B5D}" type="presParOf" srcId="{657BBBBD-3668-4446-BAC0-4FDD1C80B86F}" destId="{11B0A882-3EFB-4620-AE62-D90AAA87204F}" srcOrd="0" destOrd="0" presId="urn:microsoft.com/office/officeart/2011/layout/HexagonRadial"/>
    <dgm:cxn modelId="{B036F533-1BB4-4EE0-B9A8-F42E9A8ADABA}" type="presParOf" srcId="{C12FF3E6-0509-4C8F-BC70-537C9D8A6C41}" destId="{E500C142-248D-41A2-84AB-A3227BD7DE6A}" srcOrd="2" destOrd="0" presId="urn:microsoft.com/office/officeart/2011/layout/HexagonRadial"/>
    <dgm:cxn modelId="{797814DC-7238-44A3-9B18-DCAD73F3D090}" type="presParOf" srcId="{C12FF3E6-0509-4C8F-BC70-537C9D8A6C41}" destId="{C44A7109-7911-4FED-8C04-2365A7BD9EED}" srcOrd="3" destOrd="0" presId="urn:microsoft.com/office/officeart/2011/layout/HexagonRadial"/>
    <dgm:cxn modelId="{22CCCA0D-B9CB-4EC9-96D4-9568EADAE7C4}" type="presParOf" srcId="{C44A7109-7911-4FED-8C04-2365A7BD9EED}" destId="{94BE44A6-4977-447F-B4A6-FEA14CC34054}" srcOrd="0" destOrd="0" presId="urn:microsoft.com/office/officeart/2011/layout/HexagonRadial"/>
    <dgm:cxn modelId="{D58E1976-394F-4A80-8A23-345FC9CD3738}" type="presParOf" srcId="{C12FF3E6-0509-4C8F-BC70-537C9D8A6C41}" destId="{1A4019A8-D3C5-4B7D-87C9-B83E5C3CB3AC}" srcOrd="4" destOrd="0" presId="urn:microsoft.com/office/officeart/2011/layout/HexagonRadial"/>
    <dgm:cxn modelId="{2B642880-142D-482F-818A-92E5929C994B}" type="presParOf" srcId="{C12FF3E6-0509-4C8F-BC70-537C9D8A6C41}" destId="{9538BD65-4B9F-4839-9A80-73F3F3EE5A76}" srcOrd="5" destOrd="0" presId="urn:microsoft.com/office/officeart/2011/layout/HexagonRadial"/>
    <dgm:cxn modelId="{2EE4A34B-6B54-4C3F-9FDA-3B6215FD437B}" type="presParOf" srcId="{9538BD65-4B9F-4839-9A80-73F3F3EE5A76}" destId="{6C5420F0-05BB-40DD-997E-5230FA0559D6}" srcOrd="0" destOrd="0" presId="urn:microsoft.com/office/officeart/2011/layout/HexagonRadial"/>
    <dgm:cxn modelId="{9D4DE549-00EF-4D70-B6A7-BBE12B745E36}" type="presParOf" srcId="{C12FF3E6-0509-4C8F-BC70-537C9D8A6C41}" destId="{634C98EC-9410-43EE-9704-76A86E9A94F3}" srcOrd="6" destOrd="0" presId="urn:microsoft.com/office/officeart/2011/layout/HexagonRadial"/>
    <dgm:cxn modelId="{CC23FD3D-103A-4844-894F-A79A9936213A}" type="presParOf" srcId="{C12FF3E6-0509-4C8F-BC70-537C9D8A6C41}" destId="{E5C289CE-9635-4FF3-B4B9-E72A5C9F3D25}" srcOrd="7" destOrd="0" presId="urn:microsoft.com/office/officeart/2011/layout/HexagonRadial"/>
    <dgm:cxn modelId="{758CFB4F-3CCC-4272-8722-761355D1BEB4}" type="presParOf" srcId="{E5C289CE-9635-4FF3-B4B9-E72A5C9F3D25}" destId="{E411D7B1-F924-4ADD-A76A-31DCC1EEABCD}" srcOrd="0" destOrd="0" presId="urn:microsoft.com/office/officeart/2011/layout/HexagonRadial"/>
    <dgm:cxn modelId="{331C00DE-FF96-4FAA-9023-FB605FDDF0FB}" type="presParOf" srcId="{C12FF3E6-0509-4C8F-BC70-537C9D8A6C41}" destId="{D943D4B1-D525-421E-8770-D6B837A4AB7C}" srcOrd="8" destOrd="0" presId="urn:microsoft.com/office/officeart/2011/layout/HexagonRadial"/>
    <dgm:cxn modelId="{DC967814-136B-4D4F-B797-AB474F416E3C}" type="presParOf" srcId="{C12FF3E6-0509-4C8F-BC70-537C9D8A6C41}" destId="{7A439B2B-8019-4EB7-8C2C-48EF62E1ABC2}" srcOrd="9" destOrd="0" presId="urn:microsoft.com/office/officeart/2011/layout/HexagonRadial"/>
    <dgm:cxn modelId="{734FAE0C-2664-4339-BE73-B45F9257EE8B}" type="presParOf" srcId="{7A439B2B-8019-4EB7-8C2C-48EF62E1ABC2}" destId="{8F95DB26-D0A0-4C51-A4D7-9FFAE2B3E6F3}" srcOrd="0" destOrd="0" presId="urn:microsoft.com/office/officeart/2011/layout/HexagonRadial"/>
    <dgm:cxn modelId="{9B2D15D9-1452-40F1-8FDE-B04AAA480728}" type="presParOf" srcId="{C12FF3E6-0509-4C8F-BC70-537C9D8A6C41}" destId="{76714B32-70A7-4C7F-9E35-87A480B5303D}" srcOrd="10" destOrd="0" presId="urn:microsoft.com/office/officeart/2011/layout/HexagonRadial"/>
    <dgm:cxn modelId="{668DBE28-0A35-4DCD-9F15-0AA9757D0D2F}" type="presParOf" srcId="{C12FF3E6-0509-4C8F-BC70-537C9D8A6C41}" destId="{E3C84A4E-7AAA-4859-953A-D199F9B6CC14}" srcOrd="11" destOrd="0" presId="urn:microsoft.com/office/officeart/2011/layout/HexagonRadial"/>
    <dgm:cxn modelId="{95911FB5-7B2F-42CF-88C4-F1BC75112597}" type="presParOf" srcId="{E3C84A4E-7AAA-4859-953A-D199F9B6CC14}" destId="{26049C44-1E9F-4382-A7A2-F6CC34A58641}" srcOrd="0" destOrd="0" presId="urn:microsoft.com/office/officeart/2011/layout/HexagonRadial"/>
    <dgm:cxn modelId="{39323864-9A6E-4D2B-B6D2-A1046CABBDCA}" type="presParOf" srcId="{C12FF3E6-0509-4C8F-BC70-537C9D8A6C41}" destId="{9B534624-EC9B-47AB-AD39-7476F407100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F11658-0E47-4000-824F-7BA447885C62}"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GB"/>
        </a:p>
      </dgm:t>
    </dgm:pt>
    <dgm:pt modelId="{CCAF0892-2412-4628-851A-2900F40415AF}">
      <dgm:prSet phldrT="[Text]" custT="1"/>
      <dgm:spPr/>
      <dgm:t>
        <a:bodyPr/>
        <a:lstStyle/>
        <a:p>
          <a:r>
            <a:rPr lang="en-GB" sz="1600" b="1" dirty="0"/>
            <a:t>People with symptoms = possible case</a:t>
          </a:r>
        </a:p>
      </dgm:t>
    </dgm:pt>
    <dgm:pt modelId="{219E304A-0CC5-497E-B611-B4A07C690AD4}" type="parTrans" cxnId="{2A4B13C6-AE55-4010-86D7-8E166B178C2F}">
      <dgm:prSet/>
      <dgm:spPr/>
      <dgm:t>
        <a:bodyPr/>
        <a:lstStyle/>
        <a:p>
          <a:endParaRPr lang="en-GB"/>
        </a:p>
      </dgm:t>
    </dgm:pt>
    <dgm:pt modelId="{CB35D3C2-1F0F-475D-A671-2580EFAB2F4F}" type="sibTrans" cxnId="{2A4B13C6-AE55-4010-86D7-8E166B178C2F}">
      <dgm:prSet/>
      <dgm:spPr/>
      <dgm:t>
        <a:bodyPr/>
        <a:lstStyle/>
        <a:p>
          <a:endParaRPr lang="en-GB"/>
        </a:p>
      </dgm:t>
    </dgm:pt>
    <dgm:pt modelId="{F8086112-2B74-471D-B802-E7E2E2E703FA}">
      <dgm:prSet phldrT="[Text]"/>
      <dgm:spPr>
        <a:solidFill>
          <a:schemeClr val="accent5">
            <a:lumMod val="20000"/>
            <a:lumOff val="80000"/>
            <a:alpha val="90000"/>
          </a:schemeClr>
        </a:solidFill>
      </dgm:spPr>
      <dgm:t>
        <a:bodyPr/>
        <a:lstStyle/>
        <a:p>
          <a:r>
            <a:rPr lang="en-GB" dirty="0"/>
            <a:t>Isolate- do not come to setting!</a:t>
          </a:r>
        </a:p>
      </dgm:t>
    </dgm:pt>
    <dgm:pt modelId="{A39B8FBF-3AD1-490B-9646-089FCB721403}" type="parTrans" cxnId="{B456A2BF-7159-427D-B798-CF316B11A5AB}">
      <dgm:prSet/>
      <dgm:spPr/>
      <dgm:t>
        <a:bodyPr/>
        <a:lstStyle/>
        <a:p>
          <a:endParaRPr lang="en-GB"/>
        </a:p>
      </dgm:t>
    </dgm:pt>
    <dgm:pt modelId="{97EC7437-5A57-4CE1-A3DB-204B7E3AAACF}" type="sibTrans" cxnId="{B456A2BF-7159-427D-B798-CF316B11A5AB}">
      <dgm:prSet/>
      <dgm:spPr/>
      <dgm:t>
        <a:bodyPr/>
        <a:lstStyle/>
        <a:p>
          <a:endParaRPr lang="en-GB"/>
        </a:p>
      </dgm:t>
    </dgm:pt>
    <dgm:pt modelId="{F9B00BAB-9520-4ED4-A950-B96BCA89C1E5}">
      <dgm:prSet phldrT="[Text]"/>
      <dgm:spPr>
        <a:solidFill>
          <a:schemeClr val="tx2">
            <a:lumMod val="20000"/>
            <a:lumOff val="80000"/>
            <a:alpha val="90000"/>
          </a:schemeClr>
        </a:solidFill>
      </dgm:spPr>
      <dgm:t>
        <a:bodyPr/>
        <a:lstStyle/>
        <a:p>
          <a:r>
            <a:rPr lang="en-GB" dirty="0"/>
            <a:t>Get tested- NHS portal/ 119</a:t>
          </a:r>
        </a:p>
      </dgm:t>
    </dgm:pt>
    <dgm:pt modelId="{D8BAF3CD-3C61-4D9B-8475-C15F13BDE83C}" type="parTrans" cxnId="{5108FB3D-9B58-4518-A3D5-DA93BF9187FC}">
      <dgm:prSet/>
      <dgm:spPr/>
      <dgm:t>
        <a:bodyPr/>
        <a:lstStyle/>
        <a:p>
          <a:endParaRPr lang="en-GB"/>
        </a:p>
      </dgm:t>
    </dgm:pt>
    <dgm:pt modelId="{F4910B68-E559-4185-A90D-D328A053832F}" type="sibTrans" cxnId="{5108FB3D-9B58-4518-A3D5-DA93BF9187FC}">
      <dgm:prSet/>
      <dgm:spPr/>
      <dgm:t>
        <a:bodyPr/>
        <a:lstStyle/>
        <a:p>
          <a:endParaRPr lang="en-GB"/>
        </a:p>
      </dgm:t>
    </dgm:pt>
    <dgm:pt modelId="{3E7605EC-8A15-4D07-AF97-09DBFFF336F0}">
      <dgm:prSet phldrT="[Text]" custT="1"/>
      <dgm:spPr>
        <a:solidFill>
          <a:schemeClr val="accent3">
            <a:lumMod val="60000"/>
            <a:lumOff val="40000"/>
          </a:schemeClr>
        </a:solidFill>
      </dgm:spPr>
      <dgm:t>
        <a:bodyPr/>
        <a:lstStyle/>
        <a:p>
          <a:r>
            <a:rPr lang="en-GB" sz="1600" b="1" dirty="0">
              <a:solidFill>
                <a:schemeClr val="tx1"/>
              </a:solidFill>
            </a:rPr>
            <a:t>People with a positive test = confirmed case</a:t>
          </a:r>
        </a:p>
      </dgm:t>
    </dgm:pt>
    <dgm:pt modelId="{63592FCD-96A3-404E-B1FD-9BA24233260B}" type="parTrans" cxnId="{9CA87F3A-B99E-4461-82DA-9F32D6066795}">
      <dgm:prSet/>
      <dgm:spPr/>
      <dgm:t>
        <a:bodyPr/>
        <a:lstStyle/>
        <a:p>
          <a:endParaRPr lang="en-GB"/>
        </a:p>
      </dgm:t>
    </dgm:pt>
    <dgm:pt modelId="{5B8F6D80-71AA-43E0-93FD-1F3752CC7195}" type="sibTrans" cxnId="{9CA87F3A-B99E-4461-82DA-9F32D6066795}">
      <dgm:prSet/>
      <dgm:spPr/>
      <dgm:t>
        <a:bodyPr/>
        <a:lstStyle/>
        <a:p>
          <a:endParaRPr lang="en-GB"/>
        </a:p>
      </dgm:t>
    </dgm:pt>
    <dgm:pt modelId="{FB794CD7-7F3E-4ECD-BF37-C8B0C625E8F6}">
      <dgm:prSet phldrT="[Text]"/>
      <dgm:spPr>
        <a:solidFill>
          <a:schemeClr val="accent3">
            <a:lumMod val="20000"/>
            <a:lumOff val="80000"/>
            <a:alpha val="90000"/>
          </a:schemeClr>
        </a:solidFill>
      </dgm:spPr>
      <dgm:t>
        <a:bodyPr/>
        <a:lstStyle/>
        <a:p>
          <a:r>
            <a:rPr lang="en-GB" dirty="0"/>
            <a:t>Isolate the case</a:t>
          </a:r>
        </a:p>
      </dgm:t>
    </dgm:pt>
    <dgm:pt modelId="{1960B4E5-1F70-4A3E-964E-68BF1261183E}" type="parTrans" cxnId="{BF8F7223-D230-499C-BE2F-16DBA2AC3929}">
      <dgm:prSet/>
      <dgm:spPr/>
      <dgm:t>
        <a:bodyPr/>
        <a:lstStyle/>
        <a:p>
          <a:endParaRPr lang="en-GB"/>
        </a:p>
      </dgm:t>
    </dgm:pt>
    <dgm:pt modelId="{4BA924DA-1061-4FD3-B003-6221CB45ECE2}" type="sibTrans" cxnId="{BF8F7223-D230-499C-BE2F-16DBA2AC3929}">
      <dgm:prSet/>
      <dgm:spPr/>
      <dgm:t>
        <a:bodyPr/>
        <a:lstStyle/>
        <a:p>
          <a:endParaRPr lang="en-GB"/>
        </a:p>
      </dgm:t>
    </dgm:pt>
    <dgm:pt modelId="{F33054C3-3FD5-44A9-B43C-C0809CD516DD}">
      <dgm:prSet phldrT="[Text]"/>
      <dgm:spPr>
        <a:solidFill>
          <a:schemeClr val="accent2">
            <a:lumMod val="20000"/>
            <a:lumOff val="80000"/>
            <a:alpha val="90000"/>
          </a:schemeClr>
        </a:solidFill>
      </dgm:spPr>
      <dgm:t>
        <a:bodyPr/>
        <a:lstStyle/>
        <a:p>
          <a:r>
            <a:rPr lang="en-GB" dirty="0"/>
            <a:t>Contacts isolate for 14 days</a:t>
          </a:r>
        </a:p>
      </dgm:t>
    </dgm:pt>
    <dgm:pt modelId="{7ACE4763-0F89-4179-94D5-F205413DB9A6}" type="parTrans" cxnId="{EF0F88AD-05ED-400C-8851-98EDC624C28F}">
      <dgm:prSet/>
      <dgm:spPr/>
      <dgm:t>
        <a:bodyPr/>
        <a:lstStyle/>
        <a:p>
          <a:endParaRPr lang="en-GB"/>
        </a:p>
      </dgm:t>
    </dgm:pt>
    <dgm:pt modelId="{5AF32625-33A7-40AB-A5D0-E173E3BBA630}" type="sibTrans" cxnId="{EF0F88AD-05ED-400C-8851-98EDC624C28F}">
      <dgm:prSet/>
      <dgm:spPr/>
      <dgm:t>
        <a:bodyPr/>
        <a:lstStyle/>
        <a:p>
          <a:endParaRPr lang="en-GB"/>
        </a:p>
      </dgm:t>
    </dgm:pt>
    <dgm:pt modelId="{46D16602-99C4-4606-A77B-802EA80ACFE4}">
      <dgm:prSet phldrT="[Text]" custT="1"/>
      <dgm:spPr>
        <a:solidFill>
          <a:srgbClr val="00B0F0"/>
        </a:solidFill>
      </dgm:spPr>
      <dgm:t>
        <a:bodyPr/>
        <a:lstStyle/>
        <a:p>
          <a:r>
            <a:rPr lang="en-GB" sz="1600" b="1" dirty="0">
              <a:solidFill>
                <a:schemeClr val="tx1"/>
              </a:solidFill>
            </a:rPr>
            <a:t>Incubation Period = </a:t>
          </a:r>
        </a:p>
        <a:p>
          <a:r>
            <a:rPr lang="en-GB" sz="1600" b="1" dirty="0">
              <a:solidFill>
                <a:schemeClr val="tx1"/>
              </a:solidFill>
            </a:rPr>
            <a:t>time between exposure to the virus and developing symptoms </a:t>
          </a:r>
        </a:p>
        <a:p>
          <a:r>
            <a:rPr lang="en-GB" sz="1600" b="1" dirty="0">
              <a:solidFill>
                <a:schemeClr val="tx1"/>
              </a:solidFill>
            </a:rPr>
            <a:t>= up to 14 days (most likely shorter)</a:t>
          </a:r>
        </a:p>
      </dgm:t>
    </dgm:pt>
    <dgm:pt modelId="{64FB762E-2DC0-4D0B-80FD-55F215E14B87}" type="parTrans" cxnId="{DB5BB225-A899-4F80-9A89-CE2B16772A8D}">
      <dgm:prSet/>
      <dgm:spPr/>
      <dgm:t>
        <a:bodyPr/>
        <a:lstStyle/>
        <a:p>
          <a:endParaRPr lang="en-GB"/>
        </a:p>
      </dgm:t>
    </dgm:pt>
    <dgm:pt modelId="{E302F4F0-EF7A-4492-B274-8EC680607084}" type="sibTrans" cxnId="{DB5BB225-A899-4F80-9A89-CE2B16772A8D}">
      <dgm:prSet/>
      <dgm:spPr/>
      <dgm:t>
        <a:bodyPr/>
        <a:lstStyle/>
        <a:p>
          <a:endParaRPr lang="en-GB"/>
        </a:p>
      </dgm:t>
    </dgm:pt>
    <dgm:pt modelId="{E45DE714-4CC8-4ED8-B0A6-DB79372C4ECD}">
      <dgm:prSet custT="1"/>
      <dgm:spPr>
        <a:solidFill>
          <a:srgbClr val="00B0F0"/>
        </a:solidFill>
      </dgm:spPr>
      <dgm:t>
        <a:bodyPr/>
        <a:lstStyle/>
        <a:p>
          <a:r>
            <a:rPr lang="en-GB" sz="1600" b="1" dirty="0">
              <a:solidFill>
                <a:schemeClr val="tx1"/>
              </a:solidFill>
            </a:rPr>
            <a:t>Infectious period = from 48 hours prior to symptom onset (or date of swab) </a:t>
          </a:r>
          <a:r>
            <a:rPr lang="en-GB" sz="1600" b="1" dirty="0" smtClean="0">
              <a:solidFill>
                <a:schemeClr val="tx1"/>
              </a:solidFill>
            </a:rPr>
            <a:t>to 10 days </a:t>
          </a:r>
          <a:r>
            <a:rPr lang="en-GB" sz="1600" b="1" dirty="0">
              <a:solidFill>
                <a:schemeClr val="tx1"/>
              </a:solidFill>
            </a:rPr>
            <a:t>after</a:t>
          </a:r>
        </a:p>
      </dgm:t>
    </dgm:pt>
    <dgm:pt modelId="{C5DE26E4-FFF2-4253-A547-8EB72051F341}" type="parTrans" cxnId="{AFD148B4-D464-4472-82CC-F38245D63571}">
      <dgm:prSet/>
      <dgm:spPr/>
      <dgm:t>
        <a:bodyPr/>
        <a:lstStyle/>
        <a:p>
          <a:endParaRPr lang="en-GB"/>
        </a:p>
      </dgm:t>
    </dgm:pt>
    <dgm:pt modelId="{7E059746-E33C-4C0F-A472-A4F5C3DB6279}" type="sibTrans" cxnId="{AFD148B4-D464-4472-82CC-F38245D63571}">
      <dgm:prSet/>
      <dgm:spPr/>
      <dgm:t>
        <a:bodyPr/>
        <a:lstStyle/>
        <a:p>
          <a:endParaRPr lang="en-GB"/>
        </a:p>
      </dgm:t>
    </dgm:pt>
    <dgm:pt modelId="{2CAC4181-BC28-4AB4-AF21-E36E731A2487}" type="pres">
      <dgm:prSet presAssocID="{DEF11658-0E47-4000-824F-7BA447885C62}" presName="Name0" presStyleCnt="0">
        <dgm:presLayoutVars>
          <dgm:dir/>
          <dgm:animLvl val="lvl"/>
          <dgm:resizeHandles val="exact"/>
        </dgm:presLayoutVars>
      </dgm:prSet>
      <dgm:spPr/>
      <dgm:t>
        <a:bodyPr/>
        <a:lstStyle/>
        <a:p>
          <a:endParaRPr lang="en-GB"/>
        </a:p>
      </dgm:t>
    </dgm:pt>
    <dgm:pt modelId="{981A22D7-A90F-4765-AAE2-A563E2D2B851}" type="pres">
      <dgm:prSet presAssocID="{E45DE714-4CC8-4ED8-B0A6-DB79372C4ECD}" presName="boxAndChildren" presStyleCnt="0"/>
      <dgm:spPr/>
    </dgm:pt>
    <dgm:pt modelId="{3C7DAE5F-0275-4AB6-B2CB-8C13BC34A8CD}" type="pres">
      <dgm:prSet presAssocID="{E45DE714-4CC8-4ED8-B0A6-DB79372C4ECD}" presName="parentTextBox" presStyleLbl="node1" presStyleIdx="0" presStyleCnt="4"/>
      <dgm:spPr/>
      <dgm:t>
        <a:bodyPr/>
        <a:lstStyle/>
        <a:p>
          <a:endParaRPr lang="en-GB"/>
        </a:p>
      </dgm:t>
    </dgm:pt>
    <dgm:pt modelId="{6097C210-5C8D-4BE1-B8CA-E1CC44319603}" type="pres">
      <dgm:prSet presAssocID="{E302F4F0-EF7A-4492-B274-8EC680607084}" presName="sp" presStyleCnt="0"/>
      <dgm:spPr/>
    </dgm:pt>
    <dgm:pt modelId="{6DC64776-E594-4733-A438-6381594CA01C}" type="pres">
      <dgm:prSet presAssocID="{46D16602-99C4-4606-A77B-802EA80ACFE4}" presName="arrowAndChildren" presStyleCnt="0"/>
      <dgm:spPr/>
    </dgm:pt>
    <dgm:pt modelId="{984ED06B-DD62-4ECF-9A8C-35D7BC4A29A3}" type="pres">
      <dgm:prSet presAssocID="{46D16602-99C4-4606-A77B-802EA80ACFE4}" presName="parentTextArrow" presStyleLbl="node1" presStyleIdx="1" presStyleCnt="4" custScaleY="124798"/>
      <dgm:spPr/>
      <dgm:t>
        <a:bodyPr/>
        <a:lstStyle/>
        <a:p>
          <a:endParaRPr lang="en-GB"/>
        </a:p>
      </dgm:t>
    </dgm:pt>
    <dgm:pt modelId="{13425FEC-68B5-46A0-9CCE-80E77A89F55A}" type="pres">
      <dgm:prSet presAssocID="{5B8F6D80-71AA-43E0-93FD-1F3752CC7195}" presName="sp" presStyleCnt="0"/>
      <dgm:spPr/>
    </dgm:pt>
    <dgm:pt modelId="{27F7DF3C-254A-4FA1-88E2-66F5DF7AF3D3}" type="pres">
      <dgm:prSet presAssocID="{3E7605EC-8A15-4D07-AF97-09DBFFF336F0}" presName="arrowAndChildren" presStyleCnt="0"/>
      <dgm:spPr/>
    </dgm:pt>
    <dgm:pt modelId="{8CE41351-66AB-4335-9254-076B8307236F}" type="pres">
      <dgm:prSet presAssocID="{3E7605EC-8A15-4D07-AF97-09DBFFF336F0}" presName="parentTextArrow" presStyleLbl="node1" presStyleIdx="1" presStyleCnt="4"/>
      <dgm:spPr/>
      <dgm:t>
        <a:bodyPr/>
        <a:lstStyle/>
        <a:p>
          <a:endParaRPr lang="en-GB"/>
        </a:p>
      </dgm:t>
    </dgm:pt>
    <dgm:pt modelId="{91734311-1DC8-4A5E-AC6F-7613F343CB54}" type="pres">
      <dgm:prSet presAssocID="{3E7605EC-8A15-4D07-AF97-09DBFFF336F0}" presName="arrow" presStyleLbl="node1" presStyleIdx="2" presStyleCnt="4"/>
      <dgm:spPr/>
      <dgm:t>
        <a:bodyPr/>
        <a:lstStyle/>
        <a:p>
          <a:endParaRPr lang="en-GB"/>
        </a:p>
      </dgm:t>
    </dgm:pt>
    <dgm:pt modelId="{2DE22B52-4C15-4C71-B1CC-99AC716C99D2}" type="pres">
      <dgm:prSet presAssocID="{3E7605EC-8A15-4D07-AF97-09DBFFF336F0}" presName="descendantArrow" presStyleCnt="0"/>
      <dgm:spPr/>
    </dgm:pt>
    <dgm:pt modelId="{11D38658-2512-489A-A706-7E0DDA79221E}" type="pres">
      <dgm:prSet presAssocID="{FB794CD7-7F3E-4ECD-BF37-C8B0C625E8F6}" presName="childTextArrow" presStyleLbl="fgAccFollowNode1" presStyleIdx="0" presStyleCnt="4">
        <dgm:presLayoutVars>
          <dgm:bulletEnabled val="1"/>
        </dgm:presLayoutVars>
      </dgm:prSet>
      <dgm:spPr/>
      <dgm:t>
        <a:bodyPr/>
        <a:lstStyle/>
        <a:p>
          <a:endParaRPr lang="en-GB"/>
        </a:p>
      </dgm:t>
    </dgm:pt>
    <dgm:pt modelId="{3058BE89-E2B0-4722-8895-BDF500857AAD}" type="pres">
      <dgm:prSet presAssocID="{F33054C3-3FD5-44A9-B43C-C0809CD516DD}" presName="childTextArrow" presStyleLbl="fgAccFollowNode1" presStyleIdx="1" presStyleCnt="4">
        <dgm:presLayoutVars>
          <dgm:bulletEnabled val="1"/>
        </dgm:presLayoutVars>
      </dgm:prSet>
      <dgm:spPr/>
      <dgm:t>
        <a:bodyPr/>
        <a:lstStyle/>
        <a:p>
          <a:endParaRPr lang="en-GB"/>
        </a:p>
      </dgm:t>
    </dgm:pt>
    <dgm:pt modelId="{8334F607-C1AD-414B-8AD1-E3C2FF73A018}" type="pres">
      <dgm:prSet presAssocID="{CB35D3C2-1F0F-475D-A671-2580EFAB2F4F}" presName="sp" presStyleCnt="0"/>
      <dgm:spPr/>
    </dgm:pt>
    <dgm:pt modelId="{CA0DE123-C1D7-4DA9-8F7E-99B4532D178B}" type="pres">
      <dgm:prSet presAssocID="{CCAF0892-2412-4628-851A-2900F40415AF}" presName="arrowAndChildren" presStyleCnt="0"/>
      <dgm:spPr/>
    </dgm:pt>
    <dgm:pt modelId="{F8962FCE-B4A7-48B7-927A-4BF9E903BB87}" type="pres">
      <dgm:prSet presAssocID="{CCAF0892-2412-4628-851A-2900F40415AF}" presName="parentTextArrow" presStyleLbl="node1" presStyleIdx="2" presStyleCnt="4"/>
      <dgm:spPr/>
      <dgm:t>
        <a:bodyPr/>
        <a:lstStyle/>
        <a:p>
          <a:endParaRPr lang="en-GB"/>
        </a:p>
      </dgm:t>
    </dgm:pt>
    <dgm:pt modelId="{4E90C5B3-1E6E-4B3B-A410-2CFA9A8AD878}" type="pres">
      <dgm:prSet presAssocID="{CCAF0892-2412-4628-851A-2900F40415AF}" presName="arrow" presStyleLbl="node1" presStyleIdx="3" presStyleCnt="4"/>
      <dgm:spPr/>
      <dgm:t>
        <a:bodyPr/>
        <a:lstStyle/>
        <a:p>
          <a:endParaRPr lang="en-GB"/>
        </a:p>
      </dgm:t>
    </dgm:pt>
    <dgm:pt modelId="{2C92BD3D-0447-4671-8268-7C74D04E8F8E}" type="pres">
      <dgm:prSet presAssocID="{CCAF0892-2412-4628-851A-2900F40415AF}" presName="descendantArrow" presStyleCnt="0"/>
      <dgm:spPr/>
    </dgm:pt>
    <dgm:pt modelId="{08AC24C0-F7C1-4C23-B542-20EE617B81CB}" type="pres">
      <dgm:prSet presAssocID="{F8086112-2B74-471D-B802-E7E2E2E703FA}" presName="childTextArrow" presStyleLbl="fgAccFollowNode1" presStyleIdx="2" presStyleCnt="4">
        <dgm:presLayoutVars>
          <dgm:bulletEnabled val="1"/>
        </dgm:presLayoutVars>
      </dgm:prSet>
      <dgm:spPr/>
      <dgm:t>
        <a:bodyPr/>
        <a:lstStyle/>
        <a:p>
          <a:endParaRPr lang="en-GB"/>
        </a:p>
      </dgm:t>
    </dgm:pt>
    <dgm:pt modelId="{5EBDBD55-71AC-476F-841A-DADF9B3D6785}" type="pres">
      <dgm:prSet presAssocID="{F9B00BAB-9520-4ED4-A950-B96BCA89C1E5}" presName="childTextArrow" presStyleLbl="fgAccFollowNode1" presStyleIdx="3" presStyleCnt="4">
        <dgm:presLayoutVars>
          <dgm:bulletEnabled val="1"/>
        </dgm:presLayoutVars>
      </dgm:prSet>
      <dgm:spPr/>
      <dgm:t>
        <a:bodyPr/>
        <a:lstStyle/>
        <a:p>
          <a:endParaRPr lang="en-GB"/>
        </a:p>
      </dgm:t>
    </dgm:pt>
  </dgm:ptLst>
  <dgm:cxnLst>
    <dgm:cxn modelId="{9CA87F3A-B99E-4461-82DA-9F32D6066795}" srcId="{DEF11658-0E47-4000-824F-7BA447885C62}" destId="{3E7605EC-8A15-4D07-AF97-09DBFFF336F0}" srcOrd="1" destOrd="0" parTransId="{63592FCD-96A3-404E-B1FD-9BA24233260B}" sibTransId="{5B8F6D80-71AA-43E0-93FD-1F3752CC7195}"/>
    <dgm:cxn modelId="{C0A80819-3161-4581-BDD8-EBB29C5D385A}" type="presOf" srcId="{FB794CD7-7F3E-4ECD-BF37-C8B0C625E8F6}" destId="{11D38658-2512-489A-A706-7E0DDA79221E}" srcOrd="0" destOrd="0" presId="urn:microsoft.com/office/officeart/2005/8/layout/process4"/>
    <dgm:cxn modelId="{E5ACC528-4E16-4DC7-82E5-84B7BC5FFAF0}" type="presOf" srcId="{CCAF0892-2412-4628-851A-2900F40415AF}" destId="{F8962FCE-B4A7-48B7-927A-4BF9E903BB87}" srcOrd="0" destOrd="0" presId="urn:microsoft.com/office/officeart/2005/8/layout/process4"/>
    <dgm:cxn modelId="{A74F192E-5B77-4961-885D-2CCB42E8340F}" type="presOf" srcId="{F33054C3-3FD5-44A9-B43C-C0809CD516DD}" destId="{3058BE89-E2B0-4722-8895-BDF500857AAD}" srcOrd="0" destOrd="0" presId="urn:microsoft.com/office/officeart/2005/8/layout/process4"/>
    <dgm:cxn modelId="{C23A08B9-4389-4324-926C-E7B2C247B6FC}" type="presOf" srcId="{E45DE714-4CC8-4ED8-B0A6-DB79372C4ECD}" destId="{3C7DAE5F-0275-4AB6-B2CB-8C13BC34A8CD}" srcOrd="0" destOrd="0" presId="urn:microsoft.com/office/officeart/2005/8/layout/process4"/>
    <dgm:cxn modelId="{BF8F7223-D230-499C-BE2F-16DBA2AC3929}" srcId="{3E7605EC-8A15-4D07-AF97-09DBFFF336F0}" destId="{FB794CD7-7F3E-4ECD-BF37-C8B0C625E8F6}" srcOrd="0" destOrd="0" parTransId="{1960B4E5-1F70-4A3E-964E-68BF1261183E}" sibTransId="{4BA924DA-1061-4FD3-B003-6221CB45ECE2}"/>
    <dgm:cxn modelId="{DB5BB225-A899-4F80-9A89-CE2B16772A8D}" srcId="{DEF11658-0E47-4000-824F-7BA447885C62}" destId="{46D16602-99C4-4606-A77B-802EA80ACFE4}" srcOrd="2" destOrd="0" parTransId="{64FB762E-2DC0-4D0B-80FD-55F215E14B87}" sibTransId="{E302F4F0-EF7A-4492-B274-8EC680607084}"/>
    <dgm:cxn modelId="{7F3AEA12-86BE-48B8-B951-B0E2F919E341}" type="presOf" srcId="{CCAF0892-2412-4628-851A-2900F40415AF}" destId="{4E90C5B3-1E6E-4B3B-A410-2CFA9A8AD878}" srcOrd="1" destOrd="0" presId="urn:microsoft.com/office/officeart/2005/8/layout/process4"/>
    <dgm:cxn modelId="{F8FCAD02-24F9-4D7C-87BA-561616A40B9C}" type="presOf" srcId="{3E7605EC-8A15-4D07-AF97-09DBFFF336F0}" destId="{8CE41351-66AB-4335-9254-076B8307236F}" srcOrd="0" destOrd="0" presId="urn:microsoft.com/office/officeart/2005/8/layout/process4"/>
    <dgm:cxn modelId="{5108FB3D-9B58-4518-A3D5-DA93BF9187FC}" srcId="{CCAF0892-2412-4628-851A-2900F40415AF}" destId="{F9B00BAB-9520-4ED4-A950-B96BCA89C1E5}" srcOrd="1" destOrd="0" parTransId="{D8BAF3CD-3C61-4D9B-8475-C15F13BDE83C}" sibTransId="{F4910B68-E559-4185-A90D-D328A053832F}"/>
    <dgm:cxn modelId="{B456A2BF-7159-427D-B798-CF316B11A5AB}" srcId="{CCAF0892-2412-4628-851A-2900F40415AF}" destId="{F8086112-2B74-471D-B802-E7E2E2E703FA}" srcOrd="0" destOrd="0" parTransId="{A39B8FBF-3AD1-490B-9646-089FCB721403}" sibTransId="{97EC7437-5A57-4CE1-A3DB-204B7E3AAACF}"/>
    <dgm:cxn modelId="{1B4AD393-1088-49B8-8A56-AF511BD3544C}" type="presOf" srcId="{F9B00BAB-9520-4ED4-A950-B96BCA89C1E5}" destId="{5EBDBD55-71AC-476F-841A-DADF9B3D6785}" srcOrd="0" destOrd="0" presId="urn:microsoft.com/office/officeart/2005/8/layout/process4"/>
    <dgm:cxn modelId="{B7B54328-9609-4A60-86DE-F1E33C688C1F}" type="presOf" srcId="{DEF11658-0E47-4000-824F-7BA447885C62}" destId="{2CAC4181-BC28-4AB4-AF21-E36E731A2487}" srcOrd="0" destOrd="0" presId="urn:microsoft.com/office/officeart/2005/8/layout/process4"/>
    <dgm:cxn modelId="{EF0F88AD-05ED-400C-8851-98EDC624C28F}" srcId="{3E7605EC-8A15-4D07-AF97-09DBFFF336F0}" destId="{F33054C3-3FD5-44A9-B43C-C0809CD516DD}" srcOrd="1" destOrd="0" parTransId="{7ACE4763-0F89-4179-94D5-F205413DB9A6}" sibTransId="{5AF32625-33A7-40AB-A5D0-E173E3BBA630}"/>
    <dgm:cxn modelId="{AB7008E8-CCDD-4E72-9EE7-18BF34E67E1E}" type="presOf" srcId="{3E7605EC-8A15-4D07-AF97-09DBFFF336F0}" destId="{91734311-1DC8-4A5E-AC6F-7613F343CB54}" srcOrd="1" destOrd="0" presId="urn:microsoft.com/office/officeart/2005/8/layout/process4"/>
    <dgm:cxn modelId="{AFD148B4-D464-4472-82CC-F38245D63571}" srcId="{DEF11658-0E47-4000-824F-7BA447885C62}" destId="{E45DE714-4CC8-4ED8-B0A6-DB79372C4ECD}" srcOrd="3" destOrd="0" parTransId="{C5DE26E4-FFF2-4253-A547-8EB72051F341}" sibTransId="{7E059746-E33C-4C0F-A472-A4F5C3DB6279}"/>
    <dgm:cxn modelId="{B762427A-5EE2-4508-88D5-88D7E29CC5A9}" type="presOf" srcId="{F8086112-2B74-471D-B802-E7E2E2E703FA}" destId="{08AC24C0-F7C1-4C23-B542-20EE617B81CB}" srcOrd="0" destOrd="0" presId="urn:microsoft.com/office/officeart/2005/8/layout/process4"/>
    <dgm:cxn modelId="{2A4B13C6-AE55-4010-86D7-8E166B178C2F}" srcId="{DEF11658-0E47-4000-824F-7BA447885C62}" destId="{CCAF0892-2412-4628-851A-2900F40415AF}" srcOrd="0" destOrd="0" parTransId="{219E304A-0CC5-497E-B611-B4A07C690AD4}" sibTransId="{CB35D3C2-1F0F-475D-A671-2580EFAB2F4F}"/>
    <dgm:cxn modelId="{1D91B8BD-1334-4617-B9EF-3F2F0C3B3A9A}" type="presOf" srcId="{46D16602-99C4-4606-A77B-802EA80ACFE4}" destId="{984ED06B-DD62-4ECF-9A8C-35D7BC4A29A3}" srcOrd="0" destOrd="0" presId="urn:microsoft.com/office/officeart/2005/8/layout/process4"/>
    <dgm:cxn modelId="{AA0EDE52-E788-44C2-858F-FCBDA5308056}" type="presParOf" srcId="{2CAC4181-BC28-4AB4-AF21-E36E731A2487}" destId="{981A22D7-A90F-4765-AAE2-A563E2D2B851}" srcOrd="0" destOrd="0" presId="urn:microsoft.com/office/officeart/2005/8/layout/process4"/>
    <dgm:cxn modelId="{815552AA-1293-4152-92F6-6700EA1B11CF}" type="presParOf" srcId="{981A22D7-A90F-4765-AAE2-A563E2D2B851}" destId="{3C7DAE5F-0275-4AB6-B2CB-8C13BC34A8CD}" srcOrd="0" destOrd="0" presId="urn:microsoft.com/office/officeart/2005/8/layout/process4"/>
    <dgm:cxn modelId="{2F412D8E-F645-4694-B87A-09ECC2624345}" type="presParOf" srcId="{2CAC4181-BC28-4AB4-AF21-E36E731A2487}" destId="{6097C210-5C8D-4BE1-B8CA-E1CC44319603}" srcOrd="1" destOrd="0" presId="urn:microsoft.com/office/officeart/2005/8/layout/process4"/>
    <dgm:cxn modelId="{D3EB314F-BB61-4280-8485-E3324BAAB3D3}" type="presParOf" srcId="{2CAC4181-BC28-4AB4-AF21-E36E731A2487}" destId="{6DC64776-E594-4733-A438-6381594CA01C}" srcOrd="2" destOrd="0" presId="urn:microsoft.com/office/officeart/2005/8/layout/process4"/>
    <dgm:cxn modelId="{EC37D416-A933-430B-93DD-E3DB77DD76E1}" type="presParOf" srcId="{6DC64776-E594-4733-A438-6381594CA01C}" destId="{984ED06B-DD62-4ECF-9A8C-35D7BC4A29A3}" srcOrd="0" destOrd="0" presId="urn:microsoft.com/office/officeart/2005/8/layout/process4"/>
    <dgm:cxn modelId="{A5BA10A3-4C41-413F-8AFE-03B2C69D8FB9}" type="presParOf" srcId="{2CAC4181-BC28-4AB4-AF21-E36E731A2487}" destId="{13425FEC-68B5-46A0-9CCE-80E77A89F55A}" srcOrd="3" destOrd="0" presId="urn:microsoft.com/office/officeart/2005/8/layout/process4"/>
    <dgm:cxn modelId="{A1E23336-ACD7-4A1B-AEA8-7C8E03EEA4A9}" type="presParOf" srcId="{2CAC4181-BC28-4AB4-AF21-E36E731A2487}" destId="{27F7DF3C-254A-4FA1-88E2-66F5DF7AF3D3}" srcOrd="4" destOrd="0" presId="urn:microsoft.com/office/officeart/2005/8/layout/process4"/>
    <dgm:cxn modelId="{CE840FF3-5612-4039-A054-213CDA36A95B}" type="presParOf" srcId="{27F7DF3C-254A-4FA1-88E2-66F5DF7AF3D3}" destId="{8CE41351-66AB-4335-9254-076B8307236F}" srcOrd="0" destOrd="0" presId="urn:microsoft.com/office/officeart/2005/8/layout/process4"/>
    <dgm:cxn modelId="{B49166E8-0F03-4ABC-BD0F-ACCE0EB15DDC}" type="presParOf" srcId="{27F7DF3C-254A-4FA1-88E2-66F5DF7AF3D3}" destId="{91734311-1DC8-4A5E-AC6F-7613F343CB54}" srcOrd="1" destOrd="0" presId="urn:microsoft.com/office/officeart/2005/8/layout/process4"/>
    <dgm:cxn modelId="{53A7E7F3-8485-4B2C-AD23-A49676B53323}" type="presParOf" srcId="{27F7DF3C-254A-4FA1-88E2-66F5DF7AF3D3}" destId="{2DE22B52-4C15-4C71-B1CC-99AC716C99D2}" srcOrd="2" destOrd="0" presId="urn:microsoft.com/office/officeart/2005/8/layout/process4"/>
    <dgm:cxn modelId="{41969F83-54C5-4C33-82AE-D75C89F047F9}" type="presParOf" srcId="{2DE22B52-4C15-4C71-B1CC-99AC716C99D2}" destId="{11D38658-2512-489A-A706-7E0DDA79221E}" srcOrd="0" destOrd="0" presId="urn:microsoft.com/office/officeart/2005/8/layout/process4"/>
    <dgm:cxn modelId="{63091221-8FAB-4A86-A860-3DED0C9B905C}" type="presParOf" srcId="{2DE22B52-4C15-4C71-B1CC-99AC716C99D2}" destId="{3058BE89-E2B0-4722-8895-BDF500857AAD}" srcOrd="1" destOrd="0" presId="urn:microsoft.com/office/officeart/2005/8/layout/process4"/>
    <dgm:cxn modelId="{03CE6F62-97C0-45A2-BCE3-5A36C7E3CF6B}" type="presParOf" srcId="{2CAC4181-BC28-4AB4-AF21-E36E731A2487}" destId="{8334F607-C1AD-414B-8AD1-E3C2FF73A018}" srcOrd="5" destOrd="0" presId="urn:microsoft.com/office/officeart/2005/8/layout/process4"/>
    <dgm:cxn modelId="{913BEC08-6F42-4F8D-B545-770F4B92EE45}" type="presParOf" srcId="{2CAC4181-BC28-4AB4-AF21-E36E731A2487}" destId="{CA0DE123-C1D7-4DA9-8F7E-99B4532D178B}" srcOrd="6" destOrd="0" presId="urn:microsoft.com/office/officeart/2005/8/layout/process4"/>
    <dgm:cxn modelId="{92A0ACF0-3DB0-4E55-9FB9-501413F8492D}" type="presParOf" srcId="{CA0DE123-C1D7-4DA9-8F7E-99B4532D178B}" destId="{F8962FCE-B4A7-48B7-927A-4BF9E903BB87}" srcOrd="0" destOrd="0" presId="urn:microsoft.com/office/officeart/2005/8/layout/process4"/>
    <dgm:cxn modelId="{DB438B9D-35A4-43D9-A501-F788AF8C7D91}" type="presParOf" srcId="{CA0DE123-C1D7-4DA9-8F7E-99B4532D178B}" destId="{4E90C5B3-1E6E-4B3B-A410-2CFA9A8AD878}" srcOrd="1" destOrd="0" presId="urn:microsoft.com/office/officeart/2005/8/layout/process4"/>
    <dgm:cxn modelId="{BD87CAED-FC27-458F-B8C8-6F04D21DE644}" type="presParOf" srcId="{CA0DE123-C1D7-4DA9-8F7E-99B4532D178B}" destId="{2C92BD3D-0447-4671-8268-7C74D04E8F8E}" srcOrd="2" destOrd="0" presId="urn:microsoft.com/office/officeart/2005/8/layout/process4"/>
    <dgm:cxn modelId="{0922790C-0261-4941-8AD1-C7BFC5E41F1F}" type="presParOf" srcId="{2C92BD3D-0447-4671-8268-7C74D04E8F8E}" destId="{08AC24C0-F7C1-4C23-B542-20EE617B81CB}" srcOrd="0" destOrd="0" presId="urn:microsoft.com/office/officeart/2005/8/layout/process4"/>
    <dgm:cxn modelId="{3F2CD0CB-2AD4-47F5-A391-31EFCE6E6985}" type="presParOf" srcId="{2C92BD3D-0447-4671-8268-7C74D04E8F8E}" destId="{5EBDBD55-71AC-476F-841A-DADF9B3D678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1EE41-1F3A-4F8E-BB2A-3C9B3DC0FB3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GB"/>
        </a:p>
      </dgm:t>
    </dgm:pt>
    <dgm:pt modelId="{3B5487E4-C0B9-4457-80B1-2B71E15E9276}">
      <dgm:prSet phldrT="[Text]"/>
      <dgm:spPr>
        <a:solidFill>
          <a:srgbClr val="C00000"/>
        </a:solidFill>
      </dgm:spPr>
      <dgm:t>
        <a:bodyPr/>
        <a:lstStyle/>
        <a:p>
          <a:r>
            <a:rPr lang="en-GB" b="1" dirty="0"/>
            <a:t>Father of child confirmed with COVID-19 </a:t>
          </a:r>
        </a:p>
      </dgm:t>
    </dgm:pt>
    <dgm:pt modelId="{12883BDC-4F9C-4DC2-B845-BFC5D0A14625}" type="parTrans" cxnId="{D2F274E8-687D-4784-A81A-E6E65F780E55}">
      <dgm:prSet/>
      <dgm:spPr/>
      <dgm:t>
        <a:bodyPr/>
        <a:lstStyle/>
        <a:p>
          <a:endParaRPr lang="en-GB"/>
        </a:p>
      </dgm:t>
    </dgm:pt>
    <dgm:pt modelId="{5F70D0A6-6D12-4F3D-B43B-DA57F6AD0242}" type="sibTrans" cxnId="{D2F274E8-687D-4784-A81A-E6E65F780E55}">
      <dgm:prSet/>
      <dgm:spPr/>
      <dgm:t>
        <a:bodyPr/>
        <a:lstStyle/>
        <a:p>
          <a:endParaRPr lang="en-GB"/>
        </a:p>
      </dgm:t>
    </dgm:pt>
    <dgm:pt modelId="{2149D72D-E5FE-48B8-A8FA-129D83CFA014}">
      <dgm:prSet phldrT="[Text]"/>
      <dgm:spPr/>
      <dgm:t>
        <a:bodyPr/>
        <a:lstStyle/>
        <a:p>
          <a:r>
            <a:rPr lang="en-GB" dirty="0"/>
            <a:t>Whole household has to isolate (including children coming to your setting</a:t>
          </a:r>
        </a:p>
      </dgm:t>
    </dgm:pt>
    <dgm:pt modelId="{73341C43-A937-433A-8DBA-6C1ECA04649C}" type="parTrans" cxnId="{49DC6C1B-FF80-4B1F-BDB9-58313E400D1B}">
      <dgm:prSet/>
      <dgm:spPr/>
      <dgm:t>
        <a:bodyPr/>
        <a:lstStyle/>
        <a:p>
          <a:endParaRPr lang="en-GB"/>
        </a:p>
      </dgm:t>
    </dgm:pt>
    <dgm:pt modelId="{7E1C7342-59E7-4E29-8613-B1AF415FD3C2}" type="sibTrans" cxnId="{49DC6C1B-FF80-4B1F-BDB9-58313E400D1B}">
      <dgm:prSet/>
      <dgm:spPr/>
      <dgm:t>
        <a:bodyPr/>
        <a:lstStyle/>
        <a:p>
          <a:endParaRPr lang="en-GB"/>
        </a:p>
      </dgm:t>
    </dgm:pt>
    <dgm:pt modelId="{797888B7-7B49-48AA-A96F-30BBD7A239C8}">
      <dgm:prSet phldrT="[Text]"/>
      <dgm:spPr>
        <a:solidFill>
          <a:srgbClr val="00B050"/>
        </a:solidFill>
      </dgm:spPr>
      <dgm:t>
        <a:bodyPr/>
        <a:lstStyle/>
        <a:p>
          <a:r>
            <a:rPr lang="en-GB" dirty="0"/>
            <a:t>People in setting have not had contact with the father</a:t>
          </a:r>
        </a:p>
      </dgm:t>
    </dgm:pt>
    <dgm:pt modelId="{7AAE3EA8-156F-454F-93E3-495997218E75}" type="parTrans" cxnId="{15089346-E742-443B-85A8-0562E2993A78}">
      <dgm:prSet/>
      <dgm:spPr/>
      <dgm:t>
        <a:bodyPr/>
        <a:lstStyle/>
        <a:p>
          <a:endParaRPr lang="en-GB"/>
        </a:p>
      </dgm:t>
    </dgm:pt>
    <dgm:pt modelId="{8B4E431D-5FF8-4B21-A698-808D41D99BD0}" type="sibTrans" cxnId="{15089346-E742-443B-85A8-0562E2993A78}">
      <dgm:prSet/>
      <dgm:spPr/>
      <dgm:t>
        <a:bodyPr/>
        <a:lstStyle/>
        <a:p>
          <a:endParaRPr lang="en-GB"/>
        </a:p>
      </dgm:t>
    </dgm:pt>
    <dgm:pt modelId="{602D3469-898A-43CA-BA2D-7D1F04E5A2F5}">
      <dgm:prSet phldrT="[Text]"/>
      <dgm:spPr/>
      <dgm:t>
        <a:bodyPr/>
        <a:lstStyle/>
        <a:p>
          <a:r>
            <a:rPr lang="en-GB" dirty="0"/>
            <a:t>Other close contacts have to isolate</a:t>
          </a:r>
        </a:p>
      </dgm:t>
    </dgm:pt>
    <dgm:pt modelId="{7FC44325-E87E-40BB-9323-0695B85E9718}" type="parTrans" cxnId="{4A704F84-32A3-486E-B280-A81C2C277011}">
      <dgm:prSet/>
      <dgm:spPr/>
      <dgm:t>
        <a:bodyPr/>
        <a:lstStyle/>
        <a:p>
          <a:endParaRPr lang="en-GB"/>
        </a:p>
      </dgm:t>
    </dgm:pt>
    <dgm:pt modelId="{9D5AE562-079B-4AFE-97F8-2164ACCB817C}" type="sibTrans" cxnId="{4A704F84-32A3-486E-B280-A81C2C277011}">
      <dgm:prSet/>
      <dgm:spPr/>
      <dgm:t>
        <a:bodyPr/>
        <a:lstStyle/>
        <a:p>
          <a:endParaRPr lang="en-GB"/>
        </a:p>
      </dgm:t>
    </dgm:pt>
    <dgm:pt modelId="{4F67FB0B-9C04-484E-90B2-0D92AE9FB9E8}">
      <dgm:prSet phldrT="[Text]" custT="1"/>
      <dgm:spPr>
        <a:solidFill>
          <a:srgbClr val="00B050"/>
        </a:solidFill>
      </dgm:spPr>
      <dgm:t>
        <a:bodyPr/>
        <a:lstStyle/>
        <a:p>
          <a:r>
            <a:rPr lang="en-GB" sz="1300" kern="1200" dirty="0"/>
            <a:t>People who have </a:t>
          </a:r>
          <a:r>
            <a:rPr lang="en-GB" sz="1300" kern="1200" dirty="0">
              <a:solidFill>
                <a:prstClr val="white"/>
              </a:solidFill>
              <a:latin typeface="Arial"/>
              <a:ea typeface="+mn-ea"/>
              <a:cs typeface="+mn-cs"/>
            </a:rPr>
            <a:t>been</a:t>
          </a:r>
          <a:r>
            <a:rPr lang="en-GB" sz="1300" kern="1200" dirty="0"/>
            <a:t> in contact with contact- do not isolate</a:t>
          </a:r>
        </a:p>
      </dgm:t>
    </dgm:pt>
    <dgm:pt modelId="{68289299-E5B9-48FC-B29B-0B5E6EBEFD79}" type="parTrans" cxnId="{4947F3B6-86D5-400B-B3F3-7675190973D8}">
      <dgm:prSet/>
      <dgm:spPr/>
      <dgm:t>
        <a:bodyPr/>
        <a:lstStyle/>
        <a:p>
          <a:endParaRPr lang="en-GB"/>
        </a:p>
      </dgm:t>
    </dgm:pt>
    <dgm:pt modelId="{0C402278-D4E7-4A44-9EA4-4846F18B1D3A}" type="sibTrans" cxnId="{4947F3B6-86D5-400B-B3F3-7675190973D8}">
      <dgm:prSet/>
      <dgm:spPr/>
      <dgm:t>
        <a:bodyPr/>
        <a:lstStyle/>
        <a:p>
          <a:endParaRPr lang="en-GB"/>
        </a:p>
      </dgm:t>
    </dgm:pt>
    <dgm:pt modelId="{DF4D5444-BB1B-4382-B096-2FA94CF1A34B}">
      <dgm:prSet phldrT="[Text]"/>
      <dgm:spPr>
        <a:solidFill>
          <a:srgbClr val="00B050"/>
        </a:solidFill>
      </dgm:spPr>
      <dgm:t>
        <a:bodyPr/>
        <a:lstStyle/>
        <a:p>
          <a:r>
            <a:rPr lang="en-GB" dirty="0"/>
            <a:t>Therefore they do NOT need to isolate</a:t>
          </a:r>
        </a:p>
      </dgm:t>
    </dgm:pt>
    <dgm:pt modelId="{7D3D8F49-75D0-4D1B-BD96-B1A109CDF600}" type="parTrans" cxnId="{85AD76EE-1CCB-4C19-97E7-4EB45CEAB253}">
      <dgm:prSet/>
      <dgm:spPr/>
      <dgm:t>
        <a:bodyPr/>
        <a:lstStyle/>
        <a:p>
          <a:endParaRPr lang="en-GB"/>
        </a:p>
      </dgm:t>
    </dgm:pt>
    <dgm:pt modelId="{21049C60-1477-438A-AC34-12C19B231F50}" type="sibTrans" cxnId="{85AD76EE-1CCB-4C19-97E7-4EB45CEAB253}">
      <dgm:prSet/>
      <dgm:spPr/>
      <dgm:t>
        <a:bodyPr/>
        <a:lstStyle/>
        <a:p>
          <a:endParaRPr lang="en-GB"/>
        </a:p>
      </dgm:t>
    </dgm:pt>
    <dgm:pt modelId="{9A28D537-E35F-4499-9A0E-D389DEC61D07}" type="pres">
      <dgm:prSet presAssocID="{4151EE41-1F3A-4F8E-BB2A-3C9B3DC0FB30}" presName="diagram" presStyleCnt="0">
        <dgm:presLayoutVars>
          <dgm:chPref val="1"/>
          <dgm:dir/>
          <dgm:animOne val="branch"/>
          <dgm:animLvl val="lvl"/>
          <dgm:resizeHandles val="exact"/>
        </dgm:presLayoutVars>
      </dgm:prSet>
      <dgm:spPr/>
      <dgm:t>
        <a:bodyPr/>
        <a:lstStyle/>
        <a:p>
          <a:endParaRPr lang="en-GB"/>
        </a:p>
      </dgm:t>
    </dgm:pt>
    <dgm:pt modelId="{D030C7F4-2570-4612-AE99-1CB2B5D93D19}" type="pres">
      <dgm:prSet presAssocID="{3B5487E4-C0B9-4457-80B1-2B71E15E9276}" presName="root1" presStyleCnt="0"/>
      <dgm:spPr/>
    </dgm:pt>
    <dgm:pt modelId="{7812EDB9-EBAE-458C-A7E2-81D4D0EE6247}" type="pres">
      <dgm:prSet presAssocID="{3B5487E4-C0B9-4457-80B1-2B71E15E9276}" presName="LevelOneTextNode" presStyleLbl="node0" presStyleIdx="0" presStyleCnt="1">
        <dgm:presLayoutVars>
          <dgm:chPref val="3"/>
        </dgm:presLayoutVars>
      </dgm:prSet>
      <dgm:spPr/>
      <dgm:t>
        <a:bodyPr/>
        <a:lstStyle/>
        <a:p>
          <a:endParaRPr lang="en-GB"/>
        </a:p>
      </dgm:t>
    </dgm:pt>
    <dgm:pt modelId="{9B8E0BBB-2A45-478D-A296-4E24E19433D1}" type="pres">
      <dgm:prSet presAssocID="{3B5487E4-C0B9-4457-80B1-2B71E15E9276}" presName="level2hierChild" presStyleCnt="0"/>
      <dgm:spPr/>
    </dgm:pt>
    <dgm:pt modelId="{9E094A46-3D97-480F-95AC-1D8BA27C3887}" type="pres">
      <dgm:prSet presAssocID="{73341C43-A937-433A-8DBA-6C1ECA04649C}" presName="conn2-1" presStyleLbl="parChTrans1D2" presStyleIdx="0" presStyleCnt="2"/>
      <dgm:spPr/>
      <dgm:t>
        <a:bodyPr/>
        <a:lstStyle/>
        <a:p>
          <a:endParaRPr lang="en-GB"/>
        </a:p>
      </dgm:t>
    </dgm:pt>
    <dgm:pt modelId="{8BC40353-AF75-4467-AF1B-4DCAABBD9A51}" type="pres">
      <dgm:prSet presAssocID="{73341C43-A937-433A-8DBA-6C1ECA04649C}" presName="connTx" presStyleLbl="parChTrans1D2" presStyleIdx="0" presStyleCnt="2"/>
      <dgm:spPr/>
      <dgm:t>
        <a:bodyPr/>
        <a:lstStyle/>
        <a:p>
          <a:endParaRPr lang="en-GB"/>
        </a:p>
      </dgm:t>
    </dgm:pt>
    <dgm:pt modelId="{A8CBEA1C-6C9E-400A-A918-D76177F86B4E}" type="pres">
      <dgm:prSet presAssocID="{2149D72D-E5FE-48B8-A8FA-129D83CFA014}" presName="root2" presStyleCnt="0"/>
      <dgm:spPr/>
    </dgm:pt>
    <dgm:pt modelId="{949BF5E3-B85E-49E4-82A2-A8910DDCDFE8}" type="pres">
      <dgm:prSet presAssocID="{2149D72D-E5FE-48B8-A8FA-129D83CFA014}" presName="LevelTwoTextNode" presStyleLbl="node2" presStyleIdx="0" presStyleCnt="2" custScaleX="98802" custScaleY="208354">
        <dgm:presLayoutVars>
          <dgm:chPref val="3"/>
        </dgm:presLayoutVars>
      </dgm:prSet>
      <dgm:spPr/>
      <dgm:t>
        <a:bodyPr/>
        <a:lstStyle/>
        <a:p>
          <a:endParaRPr lang="en-GB"/>
        </a:p>
      </dgm:t>
    </dgm:pt>
    <dgm:pt modelId="{CDD371DC-D0BC-4954-A371-CB39CD74D682}" type="pres">
      <dgm:prSet presAssocID="{2149D72D-E5FE-48B8-A8FA-129D83CFA014}" presName="level3hierChild" presStyleCnt="0"/>
      <dgm:spPr/>
    </dgm:pt>
    <dgm:pt modelId="{B599AA7D-022D-40B3-8907-B8AE15D64CFF}" type="pres">
      <dgm:prSet presAssocID="{7AAE3EA8-156F-454F-93E3-495997218E75}" presName="conn2-1" presStyleLbl="parChTrans1D3" presStyleIdx="0" presStyleCnt="3"/>
      <dgm:spPr/>
      <dgm:t>
        <a:bodyPr/>
        <a:lstStyle/>
        <a:p>
          <a:endParaRPr lang="en-GB"/>
        </a:p>
      </dgm:t>
    </dgm:pt>
    <dgm:pt modelId="{89A72583-3A49-4DA9-96F7-6019DC3EF87B}" type="pres">
      <dgm:prSet presAssocID="{7AAE3EA8-156F-454F-93E3-495997218E75}" presName="connTx" presStyleLbl="parChTrans1D3" presStyleIdx="0" presStyleCnt="3"/>
      <dgm:spPr/>
      <dgm:t>
        <a:bodyPr/>
        <a:lstStyle/>
        <a:p>
          <a:endParaRPr lang="en-GB"/>
        </a:p>
      </dgm:t>
    </dgm:pt>
    <dgm:pt modelId="{FDE55BE4-B897-4493-BF6D-C8415BF7DB48}" type="pres">
      <dgm:prSet presAssocID="{797888B7-7B49-48AA-A96F-30BBD7A239C8}" presName="root2" presStyleCnt="0"/>
      <dgm:spPr/>
    </dgm:pt>
    <dgm:pt modelId="{C656E599-363C-4DD2-B981-B69DB51E00A9}" type="pres">
      <dgm:prSet presAssocID="{797888B7-7B49-48AA-A96F-30BBD7A239C8}" presName="LevelTwoTextNode" presStyleLbl="node3" presStyleIdx="0" presStyleCnt="3">
        <dgm:presLayoutVars>
          <dgm:chPref val="3"/>
        </dgm:presLayoutVars>
      </dgm:prSet>
      <dgm:spPr/>
      <dgm:t>
        <a:bodyPr/>
        <a:lstStyle/>
        <a:p>
          <a:endParaRPr lang="en-GB"/>
        </a:p>
      </dgm:t>
    </dgm:pt>
    <dgm:pt modelId="{23F03AD5-B694-4A51-8367-E31BCC8C831A}" type="pres">
      <dgm:prSet presAssocID="{797888B7-7B49-48AA-A96F-30BBD7A239C8}" presName="level3hierChild" presStyleCnt="0"/>
      <dgm:spPr/>
    </dgm:pt>
    <dgm:pt modelId="{77698EA6-73A2-41A5-9072-C4D2CBCC2C14}" type="pres">
      <dgm:prSet presAssocID="{7D3D8F49-75D0-4D1B-BD96-B1A109CDF600}" presName="conn2-1" presStyleLbl="parChTrans1D3" presStyleIdx="1" presStyleCnt="3"/>
      <dgm:spPr/>
      <dgm:t>
        <a:bodyPr/>
        <a:lstStyle/>
        <a:p>
          <a:endParaRPr lang="en-GB"/>
        </a:p>
      </dgm:t>
    </dgm:pt>
    <dgm:pt modelId="{7B7540EB-A1D9-4478-ADF6-3FD65633A146}" type="pres">
      <dgm:prSet presAssocID="{7D3D8F49-75D0-4D1B-BD96-B1A109CDF600}" presName="connTx" presStyleLbl="parChTrans1D3" presStyleIdx="1" presStyleCnt="3"/>
      <dgm:spPr/>
      <dgm:t>
        <a:bodyPr/>
        <a:lstStyle/>
        <a:p>
          <a:endParaRPr lang="en-GB"/>
        </a:p>
      </dgm:t>
    </dgm:pt>
    <dgm:pt modelId="{CF48E413-2E51-41F8-BFD7-4C7085F4C51D}" type="pres">
      <dgm:prSet presAssocID="{DF4D5444-BB1B-4382-B096-2FA94CF1A34B}" presName="root2" presStyleCnt="0"/>
      <dgm:spPr/>
    </dgm:pt>
    <dgm:pt modelId="{3E85BD61-AFE0-43A0-830A-41892F033385}" type="pres">
      <dgm:prSet presAssocID="{DF4D5444-BB1B-4382-B096-2FA94CF1A34B}" presName="LevelTwoTextNode" presStyleLbl="node3" presStyleIdx="1" presStyleCnt="3">
        <dgm:presLayoutVars>
          <dgm:chPref val="3"/>
        </dgm:presLayoutVars>
      </dgm:prSet>
      <dgm:spPr/>
      <dgm:t>
        <a:bodyPr/>
        <a:lstStyle/>
        <a:p>
          <a:endParaRPr lang="en-GB"/>
        </a:p>
      </dgm:t>
    </dgm:pt>
    <dgm:pt modelId="{FAC0E9DD-DE4D-44E1-8AAC-268B2DA17EB8}" type="pres">
      <dgm:prSet presAssocID="{DF4D5444-BB1B-4382-B096-2FA94CF1A34B}" presName="level3hierChild" presStyleCnt="0"/>
      <dgm:spPr/>
    </dgm:pt>
    <dgm:pt modelId="{BA3211B8-4005-4C4C-8319-580F011EA0C8}" type="pres">
      <dgm:prSet presAssocID="{7FC44325-E87E-40BB-9323-0695B85E9718}" presName="conn2-1" presStyleLbl="parChTrans1D2" presStyleIdx="1" presStyleCnt="2"/>
      <dgm:spPr/>
      <dgm:t>
        <a:bodyPr/>
        <a:lstStyle/>
        <a:p>
          <a:endParaRPr lang="en-GB"/>
        </a:p>
      </dgm:t>
    </dgm:pt>
    <dgm:pt modelId="{040EDF5A-9EC7-4C4C-BAC6-F70B8A879D8A}" type="pres">
      <dgm:prSet presAssocID="{7FC44325-E87E-40BB-9323-0695B85E9718}" presName="connTx" presStyleLbl="parChTrans1D2" presStyleIdx="1" presStyleCnt="2"/>
      <dgm:spPr/>
      <dgm:t>
        <a:bodyPr/>
        <a:lstStyle/>
        <a:p>
          <a:endParaRPr lang="en-GB"/>
        </a:p>
      </dgm:t>
    </dgm:pt>
    <dgm:pt modelId="{07E25329-0A11-4125-A527-B81C964863CB}" type="pres">
      <dgm:prSet presAssocID="{602D3469-898A-43CA-BA2D-7D1F04E5A2F5}" presName="root2" presStyleCnt="0"/>
      <dgm:spPr/>
    </dgm:pt>
    <dgm:pt modelId="{D2C633B8-92A6-485A-805B-D52645B545BB}" type="pres">
      <dgm:prSet presAssocID="{602D3469-898A-43CA-BA2D-7D1F04E5A2F5}" presName="LevelTwoTextNode" presStyleLbl="node2" presStyleIdx="1" presStyleCnt="2">
        <dgm:presLayoutVars>
          <dgm:chPref val="3"/>
        </dgm:presLayoutVars>
      </dgm:prSet>
      <dgm:spPr/>
      <dgm:t>
        <a:bodyPr/>
        <a:lstStyle/>
        <a:p>
          <a:endParaRPr lang="en-GB"/>
        </a:p>
      </dgm:t>
    </dgm:pt>
    <dgm:pt modelId="{904EAA75-0D4E-4517-A6E2-285060F50F0B}" type="pres">
      <dgm:prSet presAssocID="{602D3469-898A-43CA-BA2D-7D1F04E5A2F5}" presName="level3hierChild" presStyleCnt="0"/>
      <dgm:spPr/>
    </dgm:pt>
    <dgm:pt modelId="{CC3B4D66-E6AC-4651-B63E-9FDAB8DC82E2}" type="pres">
      <dgm:prSet presAssocID="{68289299-E5B9-48FC-B29B-0B5E6EBEFD79}" presName="conn2-1" presStyleLbl="parChTrans1D3" presStyleIdx="2" presStyleCnt="3"/>
      <dgm:spPr/>
      <dgm:t>
        <a:bodyPr/>
        <a:lstStyle/>
        <a:p>
          <a:endParaRPr lang="en-GB"/>
        </a:p>
      </dgm:t>
    </dgm:pt>
    <dgm:pt modelId="{89443D3B-1EF9-48EC-9F5C-54FB9122F86D}" type="pres">
      <dgm:prSet presAssocID="{68289299-E5B9-48FC-B29B-0B5E6EBEFD79}" presName="connTx" presStyleLbl="parChTrans1D3" presStyleIdx="2" presStyleCnt="3"/>
      <dgm:spPr/>
      <dgm:t>
        <a:bodyPr/>
        <a:lstStyle/>
        <a:p>
          <a:endParaRPr lang="en-GB"/>
        </a:p>
      </dgm:t>
    </dgm:pt>
    <dgm:pt modelId="{43ACFF43-E86B-4219-8D22-1F07A197A11B}" type="pres">
      <dgm:prSet presAssocID="{4F67FB0B-9C04-484E-90B2-0D92AE9FB9E8}" presName="root2" presStyleCnt="0"/>
      <dgm:spPr/>
    </dgm:pt>
    <dgm:pt modelId="{EF42A055-A6E9-49F0-A180-E5CE46F29350}" type="pres">
      <dgm:prSet presAssocID="{4F67FB0B-9C04-484E-90B2-0D92AE9FB9E8}" presName="LevelTwoTextNode" presStyleLbl="node3" presStyleIdx="2" presStyleCnt="3">
        <dgm:presLayoutVars>
          <dgm:chPref val="3"/>
        </dgm:presLayoutVars>
      </dgm:prSet>
      <dgm:spPr/>
      <dgm:t>
        <a:bodyPr/>
        <a:lstStyle/>
        <a:p>
          <a:endParaRPr lang="en-GB"/>
        </a:p>
      </dgm:t>
    </dgm:pt>
    <dgm:pt modelId="{55469BC6-C815-4FE6-B5E6-2AD3069C260B}" type="pres">
      <dgm:prSet presAssocID="{4F67FB0B-9C04-484E-90B2-0D92AE9FB9E8}" presName="level3hierChild" presStyleCnt="0"/>
      <dgm:spPr/>
    </dgm:pt>
  </dgm:ptLst>
  <dgm:cxnLst>
    <dgm:cxn modelId="{5A12809F-FC51-466C-AD7F-7F2A6E93A27A}" type="presOf" srcId="{7FC44325-E87E-40BB-9323-0695B85E9718}" destId="{040EDF5A-9EC7-4C4C-BAC6-F70B8A879D8A}" srcOrd="1" destOrd="0" presId="urn:microsoft.com/office/officeart/2005/8/layout/hierarchy2"/>
    <dgm:cxn modelId="{D68CED3E-0AA2-4764-AA5D-C018AE43268B}" type="presOf" srcId="{7AAE3EA8-156F-454F-93E3-495997218E75}" destId="{89A72583-3A49-4DA9-96F7-6019DC3EF87B}" srcOrd="1" destOrd="0" presId="urn:microsoft.com/office/officeart/2005/8/layout/hierarchy2"/>
    <dgm:cxn modelId="{E4723164-C630-4510-8AA7-0BAEBE1B96EE}" type="presOf" srcId="{68289299-E5B9-48FC-B29B-0B5E6EBEFD79}" destId="{89443D3B-1EF9-48EC-9F5C-54FB9122F86D}" srcOrd="1" destOrd="0" presId="urn:microsoft.com/office/officeart/2005/8/layout/hierarchy2"/>
    <dgm:cxn modelId="{5906CA44-5491-4E9E-9FBB-09AEC9502107}" type="presOf" srcId="{7FC44325-E87E-40BB-9323-0695B85E9718}" destId="{BA3211B8-4005-4C4C-8319-580F011EA0C8}" srcOrd="0" destOrd="0" presId="urn:microsoft.com/office/officeart/2005/8/layout/hierarchy2"/>
    <dgm:cxn modelId="{45E9F7F6-3B57-4CE4-B850-9EF5F7CC820F}" type="presOf" srcId="{2149D72D-E5FE-48B8-A8FA-129D83CFA014}" destId="{949BF5E3-B85E-49E4-82A2-A8910DDCDFE8}" srcOrd="0" destOrd="0" presId="urn:microsoft.com/office/officeart/2005/8/layout/hierarchy2"/>
    <dgm:cxn modelId="{3D6DAA3F-2F5B-49D2-B46E-8F37C5A2E882}" type="presOf" srcId="{4F67FB0B-9C04-484E-90B2-0D92AE9FB9E8}" destId="{EF42A055-A6E9-49F0-A180-E5CE46F29350}" srcOrd="0" destOrd="0" presId="urn:microsoft.com/office/officeart/2005/8/layout/hierarchy2"/>
    <dgm:cxn modelId="{7646EA9E-AF77-486B-9EF1-AC36131D6686}" type="presOf" srcId="{602D3469-898A-43CA-BA2D-7D1F04E5A2F5}" destId="{D2C633B8-92A6-485A-805B-D52645B545BB}" srcOrd="0" destOrd="0" presId="urn:microsoft.com/office/officeart/2005/8/layout/hierarchy2"/>
    <dgm:cxn modelId="{D2F274E8-687D-4784-A81A-E6E65F780E55}" srcId="{4151EE41-1F3A-4F8E-BB2A-3C9B3DC0FB30}" destId="{3B5487E4-C0B9-4457-80B1-2B71E15E9276}" srcOrd="0" destOrd="0" parTransId="{12883BDC-4F9C-4DC2-B845-BFC5D0A14625}" sibTransId="{5F70D0A6-6D12-4F3D-B43B-DA57F6AD0242}"/>
    <dgm:cxn modelId="{54C27FB8-3112-4503-8508-79F9C053D24B}" type="presOf" srcId="{3B5487E4-C0B9-4457-80B1-2B71E15E9276}" destId="{7812EDB9-EBAE-458C-A7E2-81D4D0EE6247}" srcOrd="0" destOrd="0" presId="urn:microsoft.com/office/officeart/2005/8/layout/hierarchy2"/>
    <dgm:cxn modelId="{4947F3B6-86D5-400B-B3F3-7675190973D8}" srcId="{602D3469-898A-43CA-BA2D-7D1F04E5A2F5}" destId="{4F67FB0B-9C04-484E-90B2-0D92AE9FB9E8}" srcOrd="0" destOrd="0" parTransId="{68289299-E5B9-48FC-B29B-0B5E6EBEFD79}" sibTransId="{0C402278-D4E7-4A44-9EA4-4846F18B1D3A}"/>
    <dgm:cxn modelId="{3ED471A7-458A-48A4-BF98-F9C1917ECDD6}" type="presOf" srcId="{73341C43-A937-433A-8DBA-6C1ECA04649C}" destId="{9E094A46-3D97-480F-95AC-1D8BA27C3887}" srcOrd="0" destOrd="0" presId="urn:microsoft.com/office/officeart/2005/8/layout/hierarchy2"/>
    <dgm:cxn modelId="{79484B9A-B6AF-47F9-A625-50C586BED1D0}" type="presOf" srcId="{73341C43-A937-433A-8DBA-6C1ECA04649C}" destId="{8BC40353-AF75-4467-AF1B-4DCAABBD9A51}" srcOrd="1" destOrd="0" presId="urn:microsoft.com/office/officeart/2005/8/layout/hierarchy2"/>
    <dgm:cxn modelId="{29D06C80-5FCE-4921-B28E-F7BC49D39F8C}" type="presOf" srcId="{DF4D5444-BB1B-4382-B096-2FA94CF1A34B}" destId="{3E85BD61-AFE0-43A0-830A-41892F033385}" srcOrd="0" destOrd="0" presId="urn:microsoft.com/office/officeart/2005/8/layout/hierarchy2"/>
    <dgm:cxn modelId="{15089346-E742-443B-85A8-0562E2993A78}" srcId="{2149D72D-E5FE-48B8-A8FA-129D83CFA014}" destId="{797888B7-7B49-48AA-A96F-30BBD7A239C8}" srcOrd="0" destOrd="0" parTransId="{7AAE3EA8-156F-454F-93E3-495997218E75}" sibTransId="{8B4E431D-5FF8-4B21-A698-808D41D99BD0}"/>
    <dgm:cxn modelId="{9C48D8E6-C1EF-46F3-ABEE-76C664145334}" type="presOf" srcId="{4151EE41-1F3A-4F8E-BB2A-3C9B3DC0FB30}" destId="{9A28D537-E35F-4499-9A0E-D389DEC61D07}" srcOrd="0" destOrd="0" presId="urn:microsoft.com/office/officeart/2005/8/layout/hierarchy2"/>
    <dgm:cxn modelId="{8C9DDA29-CFE9-47AA-981C-770A2D7330F3}" type="presOf" srcId="{7D3D8F49-75D0-4D1B-BD96-B1A109CDF600}" destId="{77698EA6-73A2-41A5-9072-C4D2CBCC2C14}" srcOrd="0" destOrd="0" presId="urn:microsoft.com/office/officeart/2005/8/layout/hierarchy2"/>
    <dgm:cxn modelId="{49DC6C1B-FF80-4B1F-BDB9-58313E400D1B}" srcId="{3B5487E4-C0B9-4457-80B1-2B71E15E9276}" destId="{2149D72D-E5FE-48B8-A8FA-129D83CFA014}" srcOrd="0" destOrd="0" parTransId="{73341C43-A937-433A-8DBA-6C1ECA04649C}" sibTransId="{7E1C7342-59E7-4E29-8613-B1AF415FD3C2}"/>
    <dgm:cxn modelId="{85AD76EE-1CCB-4C19-97E7-4EB45CEAB253}" srcId="{2149D72D-E5FE-48B8-A8FA-129D83CFA014}" destId="{DF4D5444-BB1B-4382-B096-2FA94CF1A34B}" srcOrd="1" destOrd="0" parTransId="{7D3D8F49-75D0-4D1B-BD96-B1A109CDF600}" sibTransId="{21049C60-1477-438A-AC34-12C19B231F50}"/>
    <dgm:cxn modelId="{9C8AA9E2-36A7-49DD-9E7C-4361CDE0D071}" type="presOf" srcId="{68289299-E5B9-48FC-B29B-0B5E6EBEFD79}" destId="{CC3B4D66-E6AC-4651-B63E-9FDAB8DC82E2}" srcOrd="0" destOrd="0" presId="urn:microsoft.com/office/officeart/2005/8/layout/hierarchy2"/>
    <dgm:cxn modelId="{A07B32BF-FB4E-4551-85F6-A793CC5B7951}" type="presOf" srcId="{797888B7-7B49-48AA-A96F-30BBD7A239C8}" destId="{C656E599-363C-4DD2-B981-B69DB51E00A9}" srcOrd="0" destOrd="0" presId="urn:microsoft.com/office/officeart/2005/8/layout/hierarchy2"/>
    <dgm:cxn modelId="{4A704F84-32A3-486E-B280-A81C2C277011}" srcId="{3B5487E4-C0B9-4457-80B1-2B71E15E9276}" destId="{602D3469-898A-43CA-BA2D-7D1F04E5A2F5}" srcOrd="1" destOrd="0" parTransId="{7FC44325-E87E-40BB-9323-0695B85E9718}" sibTransId="{9D5AE562-079B-4AFE-97F8-2164ACCB817C}"/>
    <dgm:cxn modelId="{957DFD33-D09A-4C0D-BF95-AEF19D9FAD01}" type="presOf" srcId="{7AAE3EA8-156F-454F-93E3-495997218E75}" destId="{B599AA7D-022D-40B3-8907-B8AE15D64CFF}" srcOrd="0" destOrd="0" presId="urn:microsoft.com/office/officeart/2005/8/layout/hierarchy2"/>
    <dgm:cxn modelId="{2CD40D9B-8885-4023-B38E-1303FF5C1F05}" type="presOf" srcId="{7D3D8F49-75D0-4D1B-BD96-B1A109CDF600}" destId="{7B7540EB-A1D9-4478-ADF6-3FD65633A146}" srcOrd="1" destOrd="0" presId="urn:microsoft.com/office/officeart/2005/8/layout/hierarchy2"/>
    <dgm:cxn modelId="{07FAF23E-624A-4D92-9317-CB159EB09044}" type="presParOf" srcId="{9A28D537-E35F-4499-9A0E-D389DEC61D07}" destId="{D030C7F4-2570-4612-AE99-1CB2B5D93D19}" srcOrd="0" destOrd="0" presId="urn:microsoft.com/office/officeart/2005/8/layout/hierarchy2"/>
    <dgm:cxn modelId="{B58398B6-EACF-4062-9A3E-4930DDB99A46}" type="presParOf" srcId="{D030C7F4-2570-4612-AE99-1CB2B5D93D19}" destId="{7812EDB9-EBAE-458C-A7E2-81D4D0EE6247}" srcOrd="0" destOrd="0" presId="urn:microsoft.com/office/officeart/2005/8/layout/hierarchy2"/>
    <dgm:cxn modelId="{1820A3C9-7582-4CCC-8909-DEDAF2D3CCC2}" type="presParOf" srcId="{D030C7F4-2570-4612-AE99-1CB2B5D93D19}" destId="{9B8E0BBB-2A45-478D-A296-4E24E19433D1}" srcOrd="1" destOrd="0" presId="urn:microsoft.com/office/officeart/2005/8/layout/hierarchy2"/>
    <dgm:cxn modelId="{D3D3B054-05A1-4230-B46A-D92304237D87}" type="presParOf" srcId="{9B8E0BBB-2A45-478D-A296-4E24E19433D1}" destId="{9E094A46-3D97-480F-95AC-1D8BA27C3887}" srcOrd="0" destOrd="0" presId="urn:microsoft.com/office/officeart/2005/8/layout/hierarchy2"/>
    <dgm:cxn modelId="{425DF5CB-F2F1-4A4A-90E1-AEA18722745E}" type="presParOf" srcId="{9E094A46-3D97-480F-95AC-1D8BA27C3887}" destId="{8BC40353-AF75-4467-AF1B-4DCAABBD9A51}" srcOrd="0" destOrd="0" presId="urn:microsoft.com/office/officeart/2005/8/layout/hierarchy2"/>
    <dgm:cxn modelId="{4AC0578D-6E88-4C32-9BD1-C5720D601774}" type="presParOf" srcId="{9B8E0BBB-2A45-478D-A296-4E24E19433D1}" destId="{A8CBEA1C-6C9E-400A-A918-D76177F86B4E}" srcOrd="1" destOrd="0" presId="urn:microsoft.com/office/officeart/2005/8/layout/hierarchy2"/>
    <dgm:cxn modelId="{85049120-BDB4-4A5F-8D52-D3C0162BB926}" type="presParOf" srcId="{A8CBEA1C-6C9E-400A-A918-D76177F86B4E}" destId="{949BF5E3-B85E-49E4-82A2-A8910DDCDFE8}" srcOrd="0" destOrd="0" presId="urn:microsoft.com/office/officeart/2005/8/layout/hierarchy2"/>
    <dgm:cxn modelId="{F4F37ECE-ABFF-4633-BD25-3F05D710BFF7}" type="presParOf" srcId="{A8CBEA1C-6C9E-400A-A918-D76177F86B4E}" destId="{CDD371DC-D0BC-4954-A371-CB39CD74D682}" srcOrd="1" destOrd="0" presId="urn:microsoft.com/office/officeart/2005/8/layout/hierarchy2"/>
    <dgm:cxn modelId="{AA92743B-6ECC-41B0-AB5D-5A2D76C36887}" type="presParOf" srcId="{CDD371DC-D0BC-4954-A371-CB39CD74D682}" destId="{B599AA7D-022D-40B3-8907-B8AE15D64CFF}" srcOrd="0" destOrd="0" presId="urn:microsoft.com/office/officeart/2005/8/layout/hierarchy2"/>
    <dgm:cxn modelId="{EE88159C-CC52-48EA-B50B-414BA30BA49A}" type="presParOf" srcId="{B599AA7D-022D-40B3-8907-B8AE15D64CFF}" destId="{89A72583-3A49-4DA9-96F7-6019DC3EF87B}" srcOrd="0" destOrd="0" presId="urn:microsoft.com/office/officeart/2005/8/layout/hierarchy2"/>
    <dgm:cxn modelId="{2C2581C5-4E79-47C9-9A4D-6F7F33639AC6}" type="presParOf" srcId="{CDD371DC-D0BC-4954-A371-CB39CD74D682}" destId="{FDE55BE4-B897-4493-BF6D-C8415BF7DB48}" srcOrd="1" destOrd="0" presId="urn:microsoft.com/office/officeart/2005/8/layout/hierarchy2"/>
    <dgm:cxn modelId="{B8395203-C40A-4EBA-8D96-BE227C7E0517}" type="presParOf" srcId="{FDE55BE4-B897-4493-BF6D-C8415BF7DB48}" destId="{C656E599-363C-4DD2-B981-B69DB51E00A9}" srcOrd="0" destOrd="0" presId="urn:microsoft.com/office/officeart/2005/8/layout/hierarchy2"/>
    <dgm:cxn modelId="{743CD58C-D25C-4889-88A6-F79559251F79}" type="presParOf" srcId="{FDE55BE4-B897-4493-BF6D-C8415BF7DB48}" destId="{23F03AD5-B694-4A51-8367-E31BCC8C831A}" srcOrd="1" destOrd="0" presId="urn:microsoft.com/office/officeart/2005/8/layout/hierarchy2"/>
    <dgm:cxn modelId="{6C55D1C2-E98E-4A48-A50F-CD0B3AFDE0C4}" type="presParOf" srcId="{CDD371DC-D0BC-4954-A371-CB39CD74D682}" destId="{77698EA6-73A2-41A5-9072-C4D2CBCC2C14}" srcOrd="2" destOrd="0" presId="urn:microsoft.com/office/officeart/2005/8/layout/hierarchy2"/>
    <dgm:cxn modelId="{10DA05F8-53B2-439C-A509-107B3AD7C4AE}" type="presParOf" srcId="{77698EA6-73A2-41A5-9072-C4D2CBCC2C14}" destId="{7B7540EB-A1D9-4478-ADF6-3FD65633A146}" srcOrd="0" destOrd="0" presId="urn:microsoft.com/office/officeart/2005/8/layout/hierarchy2"/>
    <dgm:cxn modelId="{A3C30098-3603-4E16-A3D4-7DCEA984FA78}" type="presParOf" srcId="{CDD371DC-D0BC-4954-A371-CB39CD74D682}" destId="{CF48E413-2E51-41F8-BFD7-4C7085F4C51D}" srcOrd="3" destOrd="0" presId="urn:microsoft.com/office/officeart/2005/8/layout/hierarchy2"/>
    <dgm:cxn modelId="{4BFACF50-9C94-4480-B205-C92CA525DCC0}" type="presParOf" srcId="{CF48E413-2E51-41F8-BFD7-4C7085F4C51D}" destId="{3E85BD61-AFE0-43A0-830A-41892F033385}" srcOrd="0" destOrd="0" presId="urn:microsoft.com/office/officeart/2005/8/layout/hierarchy2"/>
    <dgm:cxn modelId="{5BEF1B77-B403-4C0B-AFAB-B1B023CD7CAD}" type="presParOf" srcId="{CF48E413-2E51-41F8-BFD7-4C7085F4C51D}" destId="{FAC0E9DD-DE4D-44E1-8AAC-268B2DA17EB8}" srcOrd="1" destOrd="0" presId="urn:microsoft.com/office/officeart/2005/8/layout/hierarchy2"/>
    <dgm:cxn modelId="{AF4A0B6F-51FD-4B5A-BBA3-AFC298322881}" type="presParOf" srcId="{9B8E0BBB-2A45-478D-A296-4E24E19433D1}" destId="{BA3211B8-4005-4C4C-8319-580F011EA0C8}" srcOrd="2" destOrd="0" presId="urn:microsoft.com/office/officeart/2005/8/layout/hierarchy2"/>
    <dgm:cxn modelId="{2D7E3990-6D79-4BE3-94FC-FC96ABE3693F}" type="presParOf" srcId="{BA3211B8-4005-4C4C-8319-580F011EA0C8}" destId="{040EDF5A-9EC7-4C4C-BAC6-F70B8A879D8A}" srcOrd="0" destOrd="0" presId="urn:microsoft.com/office/officeart/2005/8/layout/hierarchy2"/>
    <dgm:cxn modelId="{6FAA35FD-F518-468A-BD53-DCAD870ED281}" type="presParOf" srcId="{9B8E0BBB-2A45-478D-A296-4E24E19433D1}" destId="{07E25329-0A11-4125-A527-B81C964863CB}" srcOrd="3" destOrd="0" presId="urn:microsoft.com/office/officeart/2005/8/layout/hierarchy2"/>
    <dgm:cxn modelId="{44397F6F-63E4-4323-BAA5-0F56038B1C24}" type="presParOf" srcId="{07E25329-0A11-4125-A527-B81C964863CB}" destId="{D2C633B8-92A6-485A-805B-D52645B545BB}" srcOrd="0" destOrd="0" presId="urn:microsoft.com/office/officeart/2005/8/layout/hierarchy2"/>
    <dgm:cxn modelId="{3E19972C-D69C-4CE8-8743-30032C73FD91}" type="presParOf" srcId="{07E25329-0A11-4125-A527-B81C964863CB}" destId="{904EAA75-0D4E-4517-A6E2-285060F50F0B}" srcOrd="1" destOrd="0" presId="urn:microsoft.com/office/officeart/2005/8/layout/hierarchy2"/>
    <dgm:cxn modelId="{6353BB09-DEA1-4F2E-AE5E-ABBF14C8FABC}" type="presParOf" srcId="{904EAA75-0D4E-4517-A6E2-285060F50F0B}" destId="{CC3B4D66-E6AC-4651-B63E-9FDAB8DC82E2}" srcOrd="0" destOrd="0" presId="urn:microsoft.com/office/officeart/2005/8/layout/hierarchy2"/>
    <dgm:cxn modelId="{577792AC-D8BE-4BBF-869F-7F6C81FD7881}" type="presParOf" srcId="{CC3B4D66-E6AC-4651-B63E-9FDAB8DC82E2}" destId="{89443D3B-1EF9-48EC-9F5C-54FB9122F86D}" srcOrd="0" destOrd="0" presId="urn:microsoft.com/office/officeart/2005/8/layout/hierarchy2"/>
    <dgm:cxn modelId="{8FAD7C88-EB70-4E98-BD97-28AE0322E5D4}" type="presParOf" srcId="{904EAA75-0D4E-4517-A6E2-285060F50F0B}" destId="{43ACFF43-E86B-4219-8D22-1F07A197A11B}" srcOrd="1" destOrd="0" presId="urn:microsoft.com/office/officeart/2005/8/layout/hierarchy2"/>
    <dgm:cxn modelId="{388ADFC5-052D-423C-A0F1-9C2936C0B925}" type="presParOf" srcId="{43ACFF43-E86B-4219-8D22-1F07A197A11B}" destId="{EF42A055-A6E9-49F0-A180-E5CE46F29350}" srcOrd="0" destOrd="0" presId="urn:microsoft.com/office/officeart/2005/8/layout/hierarchy2"/>
    <dgm:cxn modelId="{6A254EED-636F-4981-9AFA-E46AEBCCC48B}" type="presParOf" srcId="{43ACFF43-E86B-4219-8D22-1F07A197A11B}" destId="{55469BC6-C815-4FE6-B5E6-2AD3069C260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A0235A-F6F3-40F9-8B9B-E5465D3CDBE8}" type="datetimeFigureOut">
              <a:rPr lang="en-GB" smtClean="0"/>
              <a:t>08/09/2020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2CB6114-4C33-4836-9C58-2046E119EB27}" type="slidenum">
              <a:rPr lang="en-GB" smtClean="0"/>
              <a:t>‹#›</a:t>
            </a:fld>
            <a:endParaRPr lang="en-GB"/>
          </a:p>
        </p:txBody>
      </p:sp>
    </p:spTree>
    <p:extLst>
      <p:ext uri="{BB962C8B-B14F-4D97-AF65-F5344CB8AC3E}">
        <p14:creationId xmlns:p14="http://schemas.microsoft.com/office/powerpoint/2010/main" val="358748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13</a:t>
            </a:fld>
            <a:endParaRPr lang="en-US" dirty="0"/>
          </a:p>
        </p:txBody>
      </p:sp>
    </p:spTree>
    <p:extLst>
      <p:ext uri="{BB962C8B-B14F-4D97-AF65-F5344CB8AC3E}">
        <p14:creationId xmlns:p14="http://schemas.microsoft.com/office/powerpoint/2010/main" val="331539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CONTACTS ISOLATE FOR 14 DAYS – whether they get a negative result or not.</a:t>
            </a:r>
          </a:p>
          <a:p>
            <a:endParaRPr lang="en-GB" dirty="0"/>
          </a:p>
          <a:p>
            <a:r>
              <a:rPr lang="en-GB" dirty="0"/>
              <a:t>POSSIBLE CASES- GET TESTED- IF TEST NEGATIVE AND THE CASE IS WELL- CAN RETURN TO SCHOOL AND HOUSEHOLD STOP ISOLATING</a:t>
            </a:r>
          </a:p>
          <a:p>
            <a:r>
              <a:rPr lang="en-GB" dirty="0"/>
              <a:t>If case remains unwell and has symptoms of COVID need to assess the case/ situation= ?False negative test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36641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Images from CDC PHIL </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355011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B419AF-622D-418F-8035-E3A914B139AF}"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242919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B419AF-622D-418F-8035-E3A914B139AF}"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38188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B419AF-622D-418F-8035-E3A914B139AF}"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32706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 y="-142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89351" y="6149975"/>
            <a:ext cx="8396816"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5334" y="4006851"/>
            <a:ext cx="429683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a:extLst>
            <a:ext uri="{909E8E84-426E-40DD-AFC4-6F175D3DCCD1}">
              <a14:hiddenFill xmlns:a14="http://schemas.microsoft.com/office/drawing/2010/main">
                <a:solidFill>
                  <a:schemeClr val="accent1"/>
                </a:solidFill>
              </a14:hiddenFill>
            </a:ext>
          </a:extLst>
        </p:spPr>
        <p:txBody>
          <a:bodyPr/>
          <a:lstStyle>
            <a:lvl1pPr>
              <a:defRPr>
                <a:solidFill>
                  <a:schemeClr val="bg1"/>
                </a:solidFill>
              </a:defRPr>
            </a:lvl1pPr>
          </a:lstStyle>
          <a:p>
            <a:pPr lvl="0"/>
            <a:r>
              <a:rPr lang="en-GB" noProof="0" smtClean="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smtClean="0"/>
              <a:t>Click to edit Master subtitle style</a:t>
            </a:r>
          </a:p>
        </p:txBody>
      </p:sp>
      <p:sp>
        <p:nvSpPr>
          <p:cNvPr id="7" name="Rectangle 6"/>
          <p:cNvSpPr>
            <a:spLocks noGrp="1" noChangeArrowheads="1"/>
          </p:cNvSpPr>
          <p:nvPr>
            <p:ph type="dt" sz="half" idx="10"/>
          </p:nvPr>
        </p:nvSpPr>
        <p:spPr/>
        <p:txBody>
          <a:bodyPr/>
          <a:lstStyle>
            <a:lvl1pPr>
              <a:defRPr>
                <a:solidFill>
                  <a:schemeClr val="accent2"/>
                </a:solidFill>
              </a:defRPr>
            </a:lvl1pPr>
          </a:lstStyle>
          <a:p>
            <a:pPr>
              <a:defRPr/>
            </a:pPr>
            <a:endParaRPr lang="en-GB" dirty="0">
              <a:solidFill>
                <a:srgbClr val="99CCCC"/>
              </a:solidFill>
            </a:endParaRPr>
          </a:p>
        </p:txBody>
      </p:sp>
      <p:sp>
        <p:nvSpPr>
          <p:cNvPr id="8" name="Rectangle 7"/>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solidFill>
                <a:srgbClr val="99CCCC"/>
              </a:solidFill>
            </a:endParaRPr>
          </a:p>
        </p:txBody>
      </p:sp>
    </p:spTree>
    <p:extLst>
      <p:ext uri="{BB962C8B-B14F-4D97-AF65-F5344CB8AC3E}">
        <p14:creationId xmlns:p14="http://schemas.microsoft.com/office/powerpoint/2010/main" val="24769789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F5D523F-02E5-480A-B9D1-195DB1F938E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805864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372F85D-5AA7-479F-B6D7-803563A8C31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74895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16001" y="1827213"/>
            <a:ext cx="517948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98684" y="1827213"/>
            <a:ext cx="517948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E604B47-52EC-4E34-A2AB-265FB59A176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65909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CB2314BE-9E13-4EDD-B04B-5B54DC097B8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3777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BC1524B2-EF03-40BB-8889-4767C02D5C95}"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956226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8049BDB0-5A80-4135-AD3F-139D3ECB588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287222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9BEE59C-8DB4-4A55-85EB-3C026E6C834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7881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B419AF-622D-418F-8035-E3A914B139AF}"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144839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2C62DC5C-F341-464B-8FB1-3AF84F6A5836}"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31342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6B6AC65-3BC5-4AFE-BB79-E9CAA6A5B9D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9357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301625"/>
            <a:ext cx="2641600"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16000" y="301625"/>
            <a:ext cx="77216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99B4F551-20A7-46D0-9D2E-A0AD7A7986A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361159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838200" y="543800"/>
            <a:ext cx="8494986" cy="84356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838200" y="1954924"/>
            <a:ext cx="10515600" cy="42220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838200" y="6356350"/>
            <a:ext cx="2743200" cy="365125"/>
          </a:xfrm>
        </p:spPr>
        <p:txBody>
          <a:bodyPr/>
          <a:lstStyle/>
          <a:p>
            <a:fld id="{CA23EF7A-E1B8-482C-982F-753924E43E54}" type="datetimeFigureOut">
              <a:rPr lang="en-GB" smtClean="0"/>
              <a:pPr/>
              <a:t>08/09/2020</a:t>
            </a:fld>
            <a:endParaRPr lang="en-GB"/>
          </a:p>
        </p:txBody>
      </p:sp>
      <p:sp>
        <p:nvSpPr>
          <p:cNvPr id="12" name="Footer Placeholder 4"/>
          <p:cNvSpPr>
            <a:spLocks noGrp="1"/>
          </p:cNvSpPr>
          <p:nvPr>
            <p:ph type="ftr" sz="quarter" idx="11"/>
          </p:nvPr>
        </p:nvSpPr>
        <p:spPr>
          <a:xfrm>
            <a:off x="4038600" y="6356350"/>
            <a:ext cx="4114800" cy="365125"/>
          </a:xfrm>
        </p:spPr>
        <p:txBody>
          <a:bodyPr/>
          <a:lstStyle/>
          <a:p>
            <a:endParaRPr lang="en-GB"/>
          </a:p>
        </p:txBody>
      </p:sp>
      <p:sp>
        <p:nvSpPr>
          <p:cNvPr id="13" name="Slide Number Placeholder 5"/>
          <p:cNvSpPr>
            <a:spLocks noGrp="1"/>
          </p:cNvSpPr>
          <p:nvPr>
            <p:ph type="sldNum" sz="quarter" idx="12"/>
          </p:nvPr>
        </p:nvSpPr>
        <p:spPr>
          <a:xfrm>
            <a:off x="8610600" y="6356350"/>
            <a:ext cx="2743200" cy="365125"/>
          </a:xfrm>
        </p:spPr>
        <p:txBody>
          <a:bodyPr/>
          <a:lstStyle/>
          <a:p>
            <a:fld id="{7174E703-AD39-4A4B-B897-95D21AF971B6}" type="slidenum">
              <a:rPr lang="en-GB" smtClean="0"/>
              <a:pPr/>
              <a:t>‹#›</a:t>
            </a:fld>
            <a:endParaRPr lang="en-GB"/>
          </a:p>
        </p:txBody>
      </p:sp>
    </p:spTree>
    <p:extLst>
      <p:ext uri="{BB962C8B-B14F-4D97-AF65-F5344CB8AC3E}">
        <p14:creationId xmlns:p14="http://schemas.microsoft.com/office/powerpoint/2010/main" val="535458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solidFill>
                  <a:srgbClr val="006978"/>
                </a:solidFill>
              </a:defRPr>
            </a:lvl1pPr>
          </a:lstStyle>
          <a:p>
            <a:r>
              <a:rPr lang="en-US" dirty="0" smtClean="0"/>
              <a:t>Title</a:t>
            </a:r>
            <a:endParaRPr lang="en-GB"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Subtitle</a:t>
            </a:r>
          </a:p>
        </p:txBody>
      </p:sp>
      <p:sp>
        <p:nvSpPr>
          <p:cNvPr id="4" name="Date Placeholder 3"/>
          <p:cNvSpPr>
            <a:spLocks noGrp="1"/>
          </p:cNvSpPr>
          <p:nvPr>
            <p:ph type="dt" sz="half" idx="10"/>
          </p:nvPr>
        </p:nvSpPr>
        <p:spPr/>
        <p:txBody>
          <a:bodyPr/>
          <a:lstStyle/>
          <a:p>
            <a:fld id="{1DE733D5-1B80-4547-95E7-751B8842758F}" type="datetimeFigureOut">
              <a:rPr lang="en-GB" smtClean="0"/>
              <a:pPr/>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953A98-C47F-479C-A7E4-2DFBBC1825E4}" type="slidenum">
              <a:rPr lang="en-GB" smtClean="0"/>
              <a:pPr/>
              <a:t>‹#›</a:t>
            </a:fld>
            <a:endParaRPr lang="en-GB"/>
          </a:p>
        </p:txBody>
      </p:sp>
    </p:spTree>
    <p:extLst>
      <p:ext uri="{BB962C8B-B14F-4D97-AF65-F5344CB8AC3E}">
        <p14:creationId xmlns:p14="http://schemas.microsoft.com/office/powerpoint/2010/main" val="1214597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162431"/>
            <a:ext cx="5181600" cy="40145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2162431"/>
            <a:ext cx="5181600" cy="40145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1DE733D5-1B80-4547-95E7-751B8842758F}"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953A98-C47F-479C-A7E4-2DFBBC1825E4}" type="slidenum">
              <a:rPr lang="en-GB" smtClean="0"/>
              <a:pPr/>
              <a:t>‹#›</a:t>
            </a:fld>
            <a:endParaRPr lang="en-GB"/>
          </a:p>
        </p:txBody>
      </p:sp>
    </p:spTree>
    <p:extLst>
      <p:ext uri="{BB962C8B-B14F-4D97-AF65-F5344CB8AC3E}">
        <p14:creationId xmlns:p14="http://schemas.microsoft.com/office/powerpoint/2010/main" val="1721341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E733D5-1B80-4547-95E7-751B8842758F}" type="datetimeFigureOut">
              <a:rPr lang="en-GB" smtClean="0"/>
              <a:pPr/>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953A98-C47F-479C-A7E4-2DFBBC1825E4}" type="slidenum">
              <a:rPr lang="en-GB" smtClean="0"/>
              <a:pPr/>
              <a:t>‹#›</a:t>
            </a:fld>
            <a:endParaRPr lang="en-GB"/>
          </a:p>
        </p:txBody>
      </p:sp>
      <p:sp>
        <p:nvSpPr>
          <p:cNvPr id="10" name="Title 1"/>
          <p:cNvSpPr>
            <a:spLocks noGrp="1"/>
          </p:cNvSpPr>
          <p:nvPr>
            <p:ph type="title"/>
          </p:nvPr>
        </p:nvSpPr>
        <p:spPr>
          <a:xfrm>
            <a:off x="838200" y="543800"/>
            <a:ext cx="8494986" cy="843565"/>
          </a:xfrm>
        </p:spPr>
        <p:txBody>
          <a:bodyPr/>
          <a:lstStyle/>
          <a:p>
            <a:r>
              <a:rPr lang="en-US" smtClean="0"/>
              <a:t>Click to edit Master title style</a:t>
            </a:r>
            <a:endParaRPr lang="en-GB"/>
          </a:p>
        </p:txBody>
      </p:sp>
    </p:spTree>
    <p:extLst>
      <p:ext uri="{BB962C8B-B14F-4D97-AF65-F5344CB8AC3E}">
        <p14:creationId xmlns:p14="http://schemas.microsoft.com/office/powerpoint/2010/main" val="2514155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2026508"/>
            <a:ext cx="6172200" cy="38345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733D5-1B80-4547-95E7-751B8842758F}"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953A98-C47F-479C-A7E4-2DFBBC1825E4}" type="slidenum">
              <a:rPr lang="en-GB" smtClean="0"/>
              <a:pPr/>
              <a:t>‹#›</a:t>
            </a:fld>
            <a:endParaRPr lang="en-GB"/>
          </a:p>
        </p:txBody>
      </p:sp>
      <p:sp>
        <p:nvSpPr>
          <p:cNvPr id="8" name="Title 1"/>
          <p:cNvSpPr>
            <a:spLocks noGrp="1"/>
          </p:cNvSpPr>
          <p:nvPr>
            <p:ph type="title"/>
          </p:nvPr>
        </p:nvSpPr>
        <p:spPr>
          <a:xfrm>
            <a:off x="838200" y="543800"/>
            <a:ext cx="8494986" cy="843565"/>
          </a:xfrm>
        </p:spPr>
        <p:txBody>
          <a:bodyPr/>
          <a:lstStyle/>
          <a:p>
            <a:r>
              <a:rPr lang="en-US" smtClean="0"/>
              <a:t>Click to edit Master title style</a:t>
            </a:r>
            <a:endParaRPr lang="en-GB"/>
          </a:p>
        </p:txBody>
      </p:sp>
    </p:spTree>
    <p:extLst>
      <p:ext uri="{BB962C8B-B14F-4D97-AF65-F5344CB8AC3E}">
        <p14:creationId xmlns:p14="http://schemas.microsoft.com/office/powerpoint/2010/main" val="169474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2063737"/>
            <a:ext cx="6172200" cy="379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hasCustomPrompt="1"/>
          </p:nvPr>
        </p:nvSpPr>
        <p:spPr>
          <a:xfrm>
            <a:off x="839788" y="2063579"/>
            <a:ext cx="3932237" cy="38054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Text</a:t>
            </a:r>
            <a:endParaRPr lang="en-US" dirty="0" smtClean="0"/>
          </a:p>
        </p:txBody>
      </p:sp>
      <p:sp>
        <p:nvSpPr>
          <p:cNvPr id="5" name="Date Placeholder 4"/>
          <p:cNvSpPr>
            <a:spLocks noGrp="1"/>
          </p:cNvSpPr>
          <p:nvPr>
            <p:ph type="dt" sz="half" idx="10"/>
          </p:nvPr>
        </p:nvSpPr>
        <p:spPr/>
        <p:txBody>
          <a:bodyPr/>
          <a:lstStyle/>
          <a:p>
            <a:fld id="{1DE733D5-1B80-4547-95E7-751B8842758F}" type="datetimeFigureOut">
              <a:rPr lang="en-GB" smtClean="0"/>
              <a:pPr/>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953A98-C47F-479C-A7E4-2DFBBC1825E4}" type="slidenum">
              <a:rPr lang="en-GB" smtClean="0"/>
              <a:pPr/>
              <a:t>‹#›</a:t>
            </a:fld>
            <a:endParaRPr lang="en-GB"/>
          </a:p>
        </p:txBody>
      </p:sp>
      <p:sp>
        <p:nvSpPr>
          <p:cNvPr id="8" name="Title 1"/>
          <p:cNvSpPr>
            <a:spLocks noGrp="1"/>
          </p:cNvSpPr>
          <p:nvPr>
            <p:ph type="title"/>
          </p:nvPr>
        </p:nvSpPr>
        <p:spPr>
          <a:xfrm>
            <a:off x="838200" y="543800"/>
            <a:ext cx="8494986" cy="843565"/>
          </a:xfrm>
        </p:spPr>
        <p:txBody>
          <a:bodyPr/>
          <a:lstStyle/>
          <a:p>
            <a:r>
              <a:rPr lang="en-US" smtClean="0"/>
              <a:t>Click to edit Master title style</a:t>
            </a:r>
            <a:endParaRPr lang="en-GB"/>
          </a:p>
        </p:txBody>
      </p:sp>
    </p:spTree>
    <p:extLst>
      <p:ext uri="{BB962C8B-B14F-4D97-AF65-F5344CB8AC3E}">
        <p14:creationId xmlns:p14="http://schemas.microsoft.com/office/powerpoint/2010/main" val="242652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B419AF-622D-418F-8035-E3A914B139AF}" type="datetimeFigureOut">
              <a:rPr lang="en-GB" smtClean="0"/>
              <a:t>08/09/2020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172323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B419AF-622D-418F-8035-E3A914B139AF}"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796504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B419AF-622D-418F-8035-E3A914B139AF}" type="datetimeFigureOut">
              <a:rPr lang="en-GB" smtClean="0"/>
              <a:t>08/09/2020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3653674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B419AF-622D-418F-8035-E3A914B139AF}" type="datetimeFigureOut">
              <a:rPr lang="en-GB" smtClean="0"/>
              <a:t>08/09/2020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365589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419AF-622D-418F-8035-E3A914B139AF}" type="datetimeFigureOut">
              <a:rPr lang="en-GB" smtClean="0"/>
              <a:t>08/09/2020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254999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419AF-622D-418F-8035-E3A914B139AF}"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73191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419AF-622D-418F-8035-E3A914B139AF}" type="datetimeFigureOut">
              <a:rPr lang="en-GB" smtClean="0"/>
              <a:t>08/09/2020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3BC1EF-BDE2-48EE-90F5-06533C52694F}" type="slidenum">
              <a:rPr lang="en-GB" smtClean="0"/>
              <a:t>‹#›</a:t>
            </a:fld>
            <a:endParaRPr lang="en-GB"/>
          </a:p>
        </p:txBody>
      </p:sp>
    </p:spTree>
    <p:extLst>
      <p:ext uri="{BB962C8B-B14F-4D97-AF65-F5344CB8AC3E}">
        <p14:creationId xmlns:p14="http://schemas.microsoft.com/office/powerpoint/2010/main" val="1994754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419AF-622D-418F-8035-E3A914B139AF}" type="datetimeFigureOut">
              <a:rPr lang="en-GB" smtClean="0"/>
              <a:t>08/09/2020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BC1EF-BDE2-48EE-90F5-06533C52694F}" type="slidenum">
              <a:rPr lang="en-GB" smtClean="0"/>
              <a:t>‹#›</a:t>
            </a:fld>
            <a:endParaRPr lang="en-GB"/>
          </a:p>
        </p:txBody>
      </p:sp>
    </p:spTree>
    <p:extLst>
      <p:ext uri="{BB962C8B-B14F-4D97-AF65-F5344CB8AC3E}">
        <p14:creationId xmlns:p14="http://schemas.microsoft.com/office/powerpoint/2010/main" val="215354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72601" y="142876"/>
            <a:ext cx="268181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title"/>
          </p:nvPr>
        </p:nvSpPr>
        <p:spPr bwMode="auto">
          <a:xfrm>
            <a:off x="1016000" y="301625"/>
            <a:ext cx="10566400" cy="1143000"/>
          </a:xfrm>
          <a:prstGeom prst="rect">
            <a:avLst/>
          </a:prstGeom>
          <a:noFill/>
          <a:ln>
            <a:noFill/>
          </a:ln>
          <a:effectLst/>
          <a:extLst>
            <a:ext uri="{909E8E84-426E-40DD-AFC4-6F175D3DCCD1}">
              <a14:hiddenFill xmlns:a14="http://schemas.microsoft.com/office/drawing/2010/main">
                <a:solidFill>
                  <a:srgbClr val="C8E2E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2052" name="Rectangle 5"/>
          <p:cNvSpPr>
            <a:spLocks noGrp="1" noChangeArrowheads="1"/>
          </p:cNvSpPr>
          <p:nvPr>
            <p:ph type="body" idx="1"/>
          </p:nvPr>
        </p:nvSpPr>
        <p:spPr bwMode="auto">
          <a:xfrm>
            <a:off x="1016001" y="1827213"/>
            <a:ext cx="1056216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fontAlgn="base">
              <a:spcAft>
                <a:spcPct val="0"/>
              </a:spcAft>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fontAlgn="base">
              <a:spcAft>
                <a:spcPct val="0"/>
              </a:spcAft>
              <a:defRPr/>
            </a:pPr>
            <a:endParaRPr lang="en-GB" dirty="0">
              <a:solidFill>
                <a:srgbClr val="000000"/>
              </a:solidFill>
            </a:endParaRPr>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fontAlgn="base">
              <a:spcAft>
                <a:spcPct val="0"/>
              </a:spcAft>
              <a:defRPr/>
            </a:pPr>
            <a:fld id="{E9661C23-6D42-4EE8-B17B-365D125F9628}" type="slidenum">
              <a:rPr lang="en-GB" altLang="en-US">
                <a:solidFill>
                  <a:srgbClr val="000000"/>
                </a:solidFill>
              </a:rPr>
              <a:pPr fontAlgn="base">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10599024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608083"/>
          </a:xfrm>
          <a:prstGeom prst="rect">
            <a:avLst/>
          </a:prstGeom>
          <a:solidFill>
            <a:srgbClr val="1DB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978"/>
              </a:solidFill>
            </a:endParaRPr>
          </a:p>
        </p:txBody>
      </p:sp>
      <p:sp>
        <p:nvSpPr>
          <p:cNvPr id="2" name="Title Placeholder 1"/>
          <p:cNvSpPr>
            <a:spLocks noGrp="1"/>
          </p:cNvSpPr>
          <p:nvPr>
            <p:ph type="title"/>
          </p:nvPr>
        </p:nvSpPr>
        <p:spPr>
          <a:xfrm>
            <a:off x="838200" y="543800"/>
            <a:ext cx="8494986" cy="84356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954924"/>
            <a:ext cx="10515600" cy="42220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6978"/>
                </a:solidFill>
              </a:defRPr>
            </a:lvl1pPr>
          </a:lstStyle>
          <a:p>
            <a:fld id="{CA23EF7A-E1B8-482C-982F-753924E43E54}" type="datetimeFigureOut">
              <a:rPr lang="en-GB" smtClean="0"/>
              <a:pPr/>
              <a:t>08/09/2020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6978"/>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6978"/>
                </a:solidFill>
              </a:defRPr>
            </a:lvl1pPr>
          </a:lstStyle>
          <a:p>
            <a:fld id="{7174E703-AD39-4A4B-B897-95D21AF971B6}" type="slidenum">
              <a:rPr lang="en-GB" smtClean="0"/>
              <a:pPr/>
              <a:t>‹#›</a:t>
            </a:fld>
            <a:endParaRPr lang="en-GB"/>
          </a:p>
        </p:txBody>
      </p:sp>
      <p:sp>
        <p:nvSpPr>
          <p:cNvPr id="9" name="Rectangle 8"/>
          <p:cNvSpPr/>
          <p:nvPr userDrawn="1"/>
        </p:nvSpPr>
        <p:spPr>
          <a:xfrm>
            <a:off x="9585435" y="1"/>
            <a:ext cx="1802524" cy="1608082"/>
          </a:xfrm>
          <a:prstGeom prst="rect">
            <a:avLst/>
          </a:prstGeom>
          <a:solidFill>
            <a:srgbClr val="006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6978"/>
              </a:solidFill>
            </a:endParaRP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97639" y="830318"/>
            <a:ext cx="1404047" cy="623661"/>
          </a:xfrm>
          <a:prstGeom prst="rect">
            <a:avLst/>
          </a:prstGeom>
        </p:spPr>
      </p:pic>
    </p:spTree>
    <p:extLst>
      <p:ext uri="{BB962C8B-B14F-4D97-AF65-F5344CB8AC3E}">
        <p14:creationId xmlns:p14="http://schemas.microsoft.com/office/powerpoint/2010/main" val="252992142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97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7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7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7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7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hs.uk/conditions/coronavirus-covid-19/symptoms/"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self-referral.test-for-coronavirus.service.gov.uk/antigen/na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20.jpeg"/><Relationship Id="rId5" Type="http://schemas.openxmlformats.org/officeDocument/2006/relationships/diagramLayout" Target="../diagrams/layout3.xml"/><Relationship Id="rId10" Type="http://schemas.openxmlformats.org/officeDocument/2006/relationships/image" Target="../media/image19.jpg"/><Relationship Id="rId4" Type="http://schemas.openxmlformats.org/officeDocument/2006/relationships/diagramData" Target="../diagrams/data3.xml"/><Relationship Id="rId9"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0.tmp"/><Relationship Id="rId3" Type="http://schemas.openxmlformats.org/officeDocument/2006/relationships/image" Target="../media/image25.tmp"/><Relationship Id="rId7" Type="http://schemas.openxmlformats.org/officeDocument/2006/relationships/image" Target="../media/image29.tmp"/><Relationship Id="rId2" Type="http://schemas.openxmlformats.org/officeDocument/2006/relationships/image" Target="../media/image24.tmp"/><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tmp"/><Relationship Id="rId10" Type="http://schemas.openxmlformats.org/officeDocument/2006/relationships/image" Target="../media/image32.tmp"/><Relationship Id="rId4" Type="http://schemas.openxmlformats.org/officeDocument/2006/relationships/image" Target="../media/image26.tmp"/><Relationship Id="rId9" Type="http://schemas.openxmlformats.org/officeDocument/2006/relationships/image" Target="../media/image31.tmp"/></Relationships>
</file>

<file path=ppt/slides/_rels/slide31.xml.rels><?xml version="1.0" encoding="UTF-8" standalone="yes"?>
<Relationships xmlns="http://schemas.openxmlformats.org/package/2006/relationships"><Relationship Id="rId3" Type="http://schemas.openxmlformats.org/officeDocument/2006/relationships/hyperlink" Target="https://www.integra.co.uk/southglosconnect/"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ww.recoverycurriculum.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4ij1I0OB2hk" TargetMode="External"/><Relationship Id="rId7" Type="http://schemas.openxmlformats.org/officeDocument/2006/relationships/hyperlink" Target="https://www.powtoon.com/c/bBEyP5CIpEt/1/m"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e-bug.eu/" TargetMode="External"/><Relationship Id="rId5" Type="http://schemas.openxmlformats.org/officeDocument/2006/relationships/hyperlink" Target="https://www.youtube.com/watch?v=iMR3WPCRuAI" TargetMode="External"/><Relationship Id="rId4" Type="http://schemas.openxmlformats.org/officeDocument/2006/relationships/hyperlink" Target="https://www.youtube.com/watch?v=S9VjeIWLnE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hyperlink" Target="http://www.booksbeyondwords.co.uk/coping-with-coronavirus" TargetMode="Externa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eta.southglos.gov.uk/returning-to-school-in-septembe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childhoodbereavementnetwork.org.uk/covid-19.aspx" TargetMode="External"/><Relationship Id="rId3" Type="http://schemas.openxmlformats.org/officeDocument/2006/relationships/hyperlink" Target="https://www.gov.uk/government/publications/what-parents-and-carers-need-to-know-about-early-years-providers-schools-and-colleges-during-the-coronavirus-covid-19-outbreak/what-parents-and-carers-need-to-know-about-early-years-providers-schools-and-colleges-in-the-autumn-term" TargetMode="External"/><Relationship Id="rId7" Type="http://schemas.openxmlformats.org/officeDocument/2006/relationships/hyperlink" Target="https://www.childbereavementuk.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nhs.uk/oneyou/every-mind-matters/" TargetMode="External"/><Relationship Id="rId5" Type="http://schemas.openxmlformats.org/officeDocument/2006/relationships/hyperlink" Target="https://campaignresources.phe.gov.uk/schools/topics/rise-above/overview" TargetMode="External"/><Relationship Id="rId10" Type="http://schemas.openxmlformats.org/officeDocument/2006/relationships/hyperlink" Target="https://www.barnardos.org.uk/see-hear-respond" TargetMode="External"/><Relationship Id="rId4" Type="http://schemas.openxmlformats.org/officeDocument/2006/relationships/hyperlink" Target="https://www.minded.org.uk/" TargetMode="External"/><Relationship Id="rId9" Type="http://schemas.openxmlformats.org/officeDocument/2006/relationships/hyperlink" Target="https://www.nspcc.org.uk/keeping-children-safe/reporting-abuse/dedicated-helplin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04064"/>
            <a:ext cx="12192000" cy="6834948"/>
          </a:xfrm>
          <a:prstGeom prst="rect">
            <a:avLst/>
          </a:prstGeom>
        </p:spPr>
      </p:pic>
      <p:sp>
        <p:nvSpPr>
          <p:cNvPr id="2" name="Title 1"/>
          <p:cNvSpPr>
            <a:spLocks noGrp="1"/>
          </p:cNvSpPr>
          <p:nvPr>
            <p:ph type="ctrTitle"/>
          </p:nvPr>
        </p:nvSpPr>
        <p:spPr>
          <a:xfrm>
            <a:off x="780197" y="1048129"/>
            <a:ext cx="10631606" cy="964483"/>
          </a:xfrm>
        </p:spPr>
        <p:txBody>
          <a:bodyPr>
            <a:noAutofit/>
          </a:bodyPr>
          <a:lstStyle/>
          <a:p>
            <a:r>
              <a:rPr lang="en-GB" sz="5400" b="1" dirty="0" smtClean="0">
                <a:solidFill>
                  <a:srgbClr val="00B050"/>
                </a:solidFill>
              </a:rPr>
              <a:t>Parent and Carer Information Session</a:t>
            </a:r>
            <a:endParaRPr lang="en-GB" sz="5400" b="1" dirty="0">
              <a:solidFill>
                <a:srgbClr val="00B050"/>
              </a:solidFill>
            </a:endParaRPr>
          </a:p>
        </p:txBody>
      </p:sp>
      <p:sp>
        <p:nvSpPr>
          <p:cNvPr id="3" name="Subtitle 2"/>
          <p:cNvSpPr>
            <a:spLocks noGrp="1"/>
          </p:cNvSpPr>
          <p:nvPr>
            <p:ph type="subTitle" idx="1"/>
          </p:nvPr>
        </p:nvSpPr>
        <p:spPr>
          <a:xfrm>
            <a:off x="1524000" y="1700093"/>
            <a:ext cx="9144000" cy="3404170"/>
          </a:xfrm>
        </p:spPr>
        <p:txBody>
          <a:bodyPr>
            <a:normAutofit/>
          </a:bodyPr>
          <a:lstStyle/>
          <a:p>
            <a:endParaRPr lang="en-GB" sz="3600" dirty="0" smtClean="0">
              <a:solidFill>
                <a:srgbClr val="0070C0"/>
              </a:solidFill>
            </a:endParaRPr>
          </a:p>
          <a:p>
            <a:r>
              <a:rPr lang="en-GB" sz="5400" dirty="0" smtClean="0">
                <a:solidFill>
                  <a:srgbClr val="0070C0"/>
                </a:solidFill>
              </a:rPr>
              <a:t>School Reopening </a:t>
            </a:r>
          </a:p>
          <a:p>
            <a:endParaRPr lang="en-GB" sz="5400" dirty="0">
              <a:solidFill>
                <a:srgbClr val="0070C0"/>
              </a:solidFill>
            </a:endParaRPr>
          </a:p>
          <a:p>
            <a:r>
              <a:rPr lang="en-GB" sz="5400" dirty="0" smtClean="0">
                <a:solidFill>
                  <a:srgbClr val="0070C0"/>
                </a:solidFill>
              </a:rPr>
              <a:t>Tuesday 1</a:t>
            </a:r>
            <a:r>
              <a:rPr lang="en-GB" sz="5400" baseline="30000" dirty="0" smtClean="0">
                <a:solidFill>
                  <a:srgbClr val="0070C0"/>
                </a:solidFill>
              </a:rPr>
              <a:t>st</a:t>
            </a:r>
            <a:r>
              <a:rPr lang="en-GB" sz="5400" dirty="0" smtClean="0">
                <a:solidFill>
                  <a:srgbClr val="0070C0"/>
                </a:solidFill>
              </a:rPr>
              <a:t> September 2020</a:t>
            </a:r>
            <a:endParaRPr lang="en-GB" sz="5400" dirty="0">
              <a:solidFill>
                <a:srgbClr val="0070C0"/>
              </a:solidFill>
            </a:endParaRPr>
          </a:p>
          <a:p>
            <a:endParaRPr lang="en-GB" sz="3600" dirty="0" smtClean="0">
              <a:solidFill>
                <a:srgbClr val="0070C0"/>
              </a:solidFill>
            </a:endParaRPr>
          </a:p>
          <a:p>
            <a:endParaRPr lang="en-GB" sz="2200" i="1" dirty="0" smtClean="0">
              <a:solidFill>
                <a:srgbClr val="0070C0"/>
              </a:solidFill>
            </a:endParaRPr>
          </a:p>
          <a:p>
            <a:endParaRPr lang="en-GB" sz="2200" i="1" dirty="0">
              <a:solidFill>
                <a:srgbClr val="0070C0"/>
              </a:solidFill>
            </a:endParaRPr>
          </a:p>
          <a:p>
            <a:endParaRPr lang="en-GB" sz="2200" i="1"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4764" y="4628649"/>
            <a:ext cx="3551403" cy="23103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57" y="5040431"/>
            <a:ext cx="2290548" cy="715796"/>
          </a:xfrm>
          <a:prstGeom prst="rect">
            <a:avLst/>
          </a:prstGeom>
        </p:spPr>
      </p:pic>
    </p:spTree>
    <p:extLst>
      <p:ext uri="{BB962C8B-B14F-4D97-AF65-F5344CB8AC3E}">
        <p14:creationId xmlns:p14="http://schemas.microsoft.com/office/powerpoint/2010/main" val="1617774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School Transport</a:t>
            </a:r>
            <a:endParaRPr lang="en-GB" b="1" dirty="0">
              <a:solidFill>
                <a:srgbClr val="00B050"/>
              </a:solidFill>
            </a:endParaRPr>
          </a:p>
        </p:txBody>
      </p:sp>
      <p:sp>
        <p:nvSpPr>
          <p:cNvPr id="3" name="Content Placeholder 2"/>
          <p:cNvSpPr>
            <a:spLocks noGrp="1"/>
          </p:cNvSpPr>
          <p:nvPr>
            <p:ph idx="1"/>
          </p:nvPr>
        </p:nvSpPr>
        <p:spPr>
          <a:xfrm>
            <a:off x="838200" y="1825625"/>
            <a:ext cx="10515600" cy="4643414"/>
          </a:xfrm>
        </p:spPr>
        <p:txBody>
          <a:bodyPr>
            <a:normAutofit fontScale="85000" lnSpcReduction="20000"/>
          </a:bodyPr>
          <a:lstStyle/>
          <a:p>
            <a:pPr marL="0" lvl="0" indent="0">
              <a:buNone/>
            </a:pPr>
            <a:r>
              <a:rPr lang="en-GB" dirty="0" smtClean="0"/>
              <a:t>If you have dedicated transport – you should have been notified. Although </a:t>
            </a:r>
            <a:r>
              <a:rPr lang="en-GB" dirty="0"/>
              <a:t>the children on the transport route are treated as a bubble, in order to limit the possible spread of Covid-19 enhanced operating procedures will be in place on transport.  </a:t>
            </a:r>
            <a:r>
              <a:rPr lang="en-GB" dirty="0" smtClean="0"/>
              <a:t>For our Client Transport team the </a:t>
            </a:r>
            <a:r>
              <a:rPr lang="en-GB" dirty="0"/>
              <a:t>following measures will be adopted: </a:t>
            </a:r>
            <a:r>
              <a:rPr lang="en-GB" dirty="0" smtClean="0"/>
              <a:t>-</a:t>
            </a:r>
            <a:endParaRPr lang="en-GB" dirty="0"/>
          </a:p>
          <a:p>
            <a:pPr lvl="0"/>
            <a:r>
              <a:rPr lang="en-GB" dirty="0"/>
              <a:t>how pupils are grouped together on transport, where possible this should reflect the bubbles that are adopted within school</a:t>
            </a:r>
          </a:p>
          <a:p>
            <a:pPr lvl="0"/>
            <a:r>
              <a:rPr lang="en-GB" dirty="0"/>
              <a:t>additional cleaning of vehicles</a:t>
            </a:r>
          </a:p>
          <a:p>
            <a:pPr lvl="0"/>
            <a:r>
              <a:rPr lang="en-GB" dirty="0"/>
              <a:t>organised queuing and boarding where possible</a:t>
            </a:r>
          </a:p>
          <a:p>
            <a:pPr lvl="0"/>
            <a:r>
              <a:rPr lang="en-GB" dirty="0"/>
              <a:t>distancing within vehicles wherever possible</a:t>
            </a:r>
          </a:p>
          <a:p>
            <a:pPr lvl="0"/>
            <a:r>
              <a:rPr lang="en-GB" dirty="0"/>
              <a:t>the use of face coverings for children over the age of 11, where appropriate, for example, if they are likely to come into very close contact with people outside of their group or who they do not normally meet</a:t>
            </a:r>
          </a:p>
          <a:p>
            <a:pPr lvl="0"/>
            <a:r>
              <a:rPr lang="en-GB" dirty="0"/>
              <a:t>in addition, all staff operating transport will be required to wear appropriate PPE.</a:t>
            </a:r>
          </a:p>
          <a:p>
            <a:endParaRPr lang="en-GB" dirty="0"/>
          </a:p>
        </p:txBody>
      </p:sp>
    </p:spTree>
    <p:extLst>
      <p:ext uri="{BB962C8B-B14F-4D97-AF65-F5344CB8AC3E}">
        <p14:creationId xmlns:p14="http://schemas.microsoft.com/office/powerpoint/2010/main" val="242553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The basic PHE messages</a:t>
            </a:r>
            <a:endParaRPr lang="en-GB" b="1" dirty="0">
              <a:solidFill>
                <a:srgbClr val="00B050"/>
              </a:solidFill>
            </a:endParaRPr>
          </a:p>
        </p:txBody>
      </p:sp>
      <p:sp>
        <p:nvSpPr>
          <p:cNvPr id="3" name="Content Placeholder 2"/>
          <p:cNvSpPr>
            <a:spLocks noGrp="1"/>
          </p:cNvSpPr>
          <p:nvPr>
            <p:ph idx="1"/>
          </p:nvPr>
        </p:nvSpPr>
        <p:spPr>
          <a:xfrm>
            <a:off x="838200" y="1825625"/>
            <a:ext cx="10515600" cy="4643414"/>
          </a:xfrm>
        </p:spPr>
        <p:txBody>
          <a:bodyPr>
            <a:normAutofit fontScale="85000" lnSpcReduction="20000"/>
          </a:bodyPr>
          <a:lstStyle/>
          <a:p>
            <a:pPr marL="0" lvl="0" indent="0">
              <a:spcAft>
                <a:spcPts val="0"/>
              </a:spcAft>
              <a:buNone/>
            </a:pPr>
            <a:r>
              <a:rPr lang="en-GB" dirty="0">
                <a:latin typeface="Calibri" panose="020F0502020204030204" pitchFamily="34" charset="0"/>
                <a:ea typeface="Times New Roman" panose="02020603050405020304" pitchFamily="18" charset="0"/>
                <a:cs typeface="Times New Roman" panose="02020603050405020304" pitchFamily="18" charset="0"/>
              </a:rPr>
              <a:t>The following are now recognised symptoms of COVID-19: </a:t>
            </a:r>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https://www.nhs.uk/conditions/coronavirus-covid-19/symptoms/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685800" indent="-457200"/>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high temperature</a:t>
            </a:r>
          </a:p>
          <a:p>
            <a:pPr marL="685800" indent="-457200"/>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new, continuous cough</a:t>
            </a:r>
          </a:p>
          <a:p>
            <a:pPr marL="685800" indent="-457200"/>
            <a:r>
              <a:rPr lang="en-GB" dirty="0" smtClean="0">
                <a:latin typeface="Calibri" panose="020F0502020204030204" pitchFamily="34" charset="0"/>
                <a:ea typeface="Calibri" panose="020F0502020204030204" pitchFamily="34" charset="0"/>
                <a:cs typeface="Times New Roman" panose="02020603050405020304" pitchFamily="18" charset="0"/>
              </a:rPr>
              <a:t>a </a:t>
            </a:r>
            <a:r>
              <a:rPr lang="en-GB" dirty="0">
                <a:latin typeface="Calibri" panose="020F0502020204030204" pitchFamily="34" charset="0"/>
                <a:ea typeface="Calibri" panose="020F0502020204030204" pitchFamily="34" charset="0"/>
                <a:cs typeface="Times New Roman" panose="02020603050405020304" pitchFamily="18" charset="0"/>
              </a:rPr>
              <a:t>loss of, or change to, your sense of smell or taste</a:t>
            </a:r>
          </a:p>
          <a:p>
            <a:pPr marL="0" lvl="0" indent="0">
              <a:spcAft>
                <a:spcPts val="0"/>
              </a:spcAft>
              <a:buNone/>
            </a:pPr>
            <a:r>
              <a:rPr lang="en-GB" dirty="0">
                <a:latin typeface="Calibri" panose="020F0502020204030204" pitchFamily="34" charset="0"/>
                <a:ea typeface="Times New Roman" panose="02020603050405020304" pitchFamily="18" charset="0"/>
                <a:cs typeface="Times New Roman" panose="02020603050405020304" pitchFamily="18" charset="0"/>
              </a:rPr>
              <a:t>If your child has these recognised symptoms, you must inform the school and then get tested.  Please book a free coronavirus (COVID-19) test through the </a:t>
            </a:r>
            <a:r>
              <a:rPr lang="en-GB"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4"/>
              </a:rPr>
              <a:t>online booking portal</a:t>
            </a:r>
            <a:r>
              <a:rPr lang="en-GB" dirty="0">
                <a:latin typeface="Calibri" panose="020F0502020204030204" pitchFamily="34" charset="0"/>
                <a:ea typeface="Times New Roman" panose="02020603050405020304" pitchFamily="18" charset="0"/>
                <a:cs typeface="Times New Roman" panose="02020603050405020304" pitchFamily="18" charset="0"/>
              </a:rPr>
              <a:t>. This will then give you a range of testing options available in your local area. These are: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test centre – booking a test at a drive-in test centre is likely to be the fastest way to get a test and the nearest ones in South Gloucestershire are: Bristol (Bristol Airport) or Gloucester (Hempstead Meadow)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online booking portal</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home test kit – parents or carers can order a home test kit for their child or young person </a:t>
            </a:r>
            <a:r>
              <a:rPr lang="en-GB"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online booking portal</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6321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The basic PHE messages</a:t>
            </a:r>
            <a:endParaRPr lang="en-GB" b="1" dirty="0">
              <a:solidFill>
                <a:srgbClr val="00B050"/>
              </a:solidFill>
            </a:endParaRPr>
          </a:p>
        </p:txBody>
      </p:sp>
      <p:sp>
        <p:nvSpPr>
          <p:cNvPr id="3" name="Content Placeholder 2"/>
          <p:cNvSpPr>
            <a:spLocks noGrp="1"/>
          </p:cNvSpPr>
          <p:nvPr>
            <p:ph idx="1"/>
          </p:nvPr>
        </p:nvSpPr>
        <p:spPr>
          <a:xfrm>
            <a:off x="838200" y="1825625"/>
            <a:ext cx="10515600" cy="4643414"/>
          </a:xfrm>
        </p:spPr>
        <p:txBody>
          <a:bodyPr>
            <a:normAutofit fontScale="70000" lnSpcReduction="20000"/>
          </a:bodyPr>
          <a:lstStyle/>
          <a:p>
            <a:r>
              <a:rPr lang="en-GB" dirty="0" smtClean="0">
                <a:latin typeface="Calibri" panose="020F0502020204030204" pitchFamily="34" charset="0"/>
                <a:ea typeface="Times New Roman" panose="02020603050405020304" pitchFamily="18" charset="0"/>
                <a:cs typeface="Times New Roman" panose="02020603050405020304" pitchFamily="18" charset="0"/>
              </a:rPr>
              <a:t>All schools have </a:t>
            </a:r>
            <a:r>
              <a:rPr lang="en-GB" dirty="0">
                <a:latin typeface="Calibri" panose="020F0502020204030204" pitchFamily="34" charset="0"/>
                <a:ea typeface="Times New Roman" panose="02020603050405020304" pitchFamily="18" charset="0"/>
                <a:cs typeface="Times New Roman" panose="02020603050405020304" pitchFamily="18" charset="0"/>
              </a:rPr>
              <a:t>been given a very limited stock of home test kits.  These will </a:t>
            </a:r>
            <a:r>
              <a:rPr lang="en-GB" b="1" u="sng" dirty="0">
                <a:latin typeface="Calibri" panose="020F0502020204030204" pitchFamily="34" charset="0"/>
                <a:ea typeface="Times New Roman" panose="02020603050405020304" pitchFamily="18" charset="0"/>
                <a:cs typeface="Times New Roman" panose="02020603050405020304" pitchFamily="18" charset="0"/>
              </a:rPr>
              <a:t>only</a:t>
            </a:r>
            <a:r>
              <a:rPr lang="en-GB" dirty="0">
                <a:latin typeface="Calibri" panose="020F0502020204030204" pitchFamily="34" charset="0"/>
                <a:ea typeface="Times New Roman" panose="02020603050405020304" pitchFamily="18" charset="0"/>
                <a:cs typeface="Times New Roman" panose="02020603050405020304" pitchFamily="18" charset="0"/>
              </a:rPr>
              <a:t> be issued to parents and carers for a child or young person in exceptional circumstances.  If you have access as a parent or carer to the internet at home, it would be expected that you would book a test through the online portal in the first instance please.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We ask that if your child is symptomatic and has a test, if this is negative, you must still notify the school immediately of the outcome.  They will then notify Public Health South Gloucestershire to update their records in line with their standard operating procedures.</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We ask that if your child is symptomatic and has a test, if this is positive, you must notify the school immediately of the outcome.  They will then notify Public Health South Gloucestershire, the Education department of the Council and the regional PHE health protection team to advise anyone who has come into close contact with your child to self-isolate in line with national guidance; this will be managed sensitively.</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If there were to be any confirmed case with a child or young person in </a:t>
            </a:r>
            <a:r>
              <a:rPr lang="en-GB" dirty="0" smtClean="0">
                <a:latin typeface="Calibri" panose="020F0502020204030204" pitchFamily="34" charset="0"/>
                <a:ea typeface="Times New Roman" panose="02020603050405020304" pitchFamily="18" charset="0"/>
                <a:cs typeface="Times New Roman" panose="02020603050405020304" pitchFamily="18" charset="0"/>
              </a:rPr>
              <a:t>the </a:t>
            </a:r>
            <a:r>
              <a:rPr lang="en-GB" dirty="0">
                <a:latin typeface="Calibri" panose="020F0502020204030204" pitchFamily="34" charset="0"/>
                <a:ea typeface="Times New Roman" panose="02020603050405020304" pitchFamily="18" charset="0"/>
                <a:cs typeface="Times New Roman" panose="02020603050405020304" pitchFamily="18" charset="0"/>
              </a:rPr>
              <a:t>school, then </a:t>
            </a:r>
            <a:r>
              <a:rPr lang="en-GB" dirty="0" smtClean="0">
                <a:latin typeface="Calibri" panose="020F0502020204030204" pitchFamily="34" charset="0"/>
                <a:ea typeface="Times New Roman" panose="02020603050405020304" pitchFamily="18" charset="0"/>
                <a:cs typeface="Times New Roman" panose="02020603050405020304" pitchFamily="18" charset="0"/>
              </a:rPr>
              <a:t>the school </a:t>
            </a:r>
            <a:r>
              <a:rPr lang="en-GB" dirty="0">
                <a:latin typeface="Calibri" panose="020F0502020204030204" pitchFamily="34" charset="0"/>
                <a:ea typeface="Times New Roman" panose="02020603050405020304" pitchFamily="18" charset="0"/>
                <a:cs typeface="Times New Roman" panose="02020603050405020304" pitchFamily="18" charset="0"/>
              </a:rPr>
              <a:t>leaders will work with Public Health South Gloucestershire, the Education department of the Council and the regional PHE health protection team to advise anyone who has come into close contact with the confirmed case to self-isolate in line with national guidance.  </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If a child or young person is self-isolating because of a confirmed case from a CYP in a bubble, </a:t>
            </a:r>
            <a:r>
              <a:rPr lang="en-GB" b="1" u="sng" dirty="0" smtClean="0">
                <a:latin typeface="Calibri" panose="020F0502020204030204" pitchFamily="34" charset="0"/>
                <a:ea typeface="Calibri" panose="020F0502020204030204" pitchFamily="34" charset="0"/>
                <a:cs typeface="Times New Roman" panose="02020603050405020304" pitchFamily="18" charset="0"/>
              </a:rPr>
              <a:t>they must only get tested if they display symptoms.</a:t>
            </a:r>
            <a:endParaRPr lang="en-GB" b="1" u="sng"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81509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709066">
              <a:defRPr/>
            </a:pPr>
            <a:r>
              <a:rPr lang="en-US" smtClean="0"/>
              <a:t>  </a:t>
            </a:r>
            <a:fld id="{2565FA6D-D4C8-4C4C-AC4B-3269734D34D8}" type="slidenum">
              <a:rPr lang="en-US" smtClean="0"/>
              <a:pPr marL="709066">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COVID-19 Educational Settings</a:t>
            </a:r>
            <a:endParaRPr lang="en-US" dirty="0"/>
          </a:p>
        </p:txBody>
      </p:sp>
      <p:grpSp>
        <p:nvGrpSpPr>
          <p:cNvPr id="6" name="Group 5"/>
          <p:cNvGrpSpPr/>
          <p:nvPr/>
        </p:nvGrpSpPr>
        <p:grpSpPr>
          <a:xfrm>
            <a:off x="555413" y="28250"/>
            <a:ext cx="11609504" cy="6637061"/>
            <a:chOff x="0" y="-48668"/>
            <a:chExt cx="8707395" cy="4978284"/>
          </a:xfrm>
        </p:grpSpPr>
        <p:sp>
          <p:nvSpPr>
            <p:cNvPr id="7" name="Rectangle 6"/>
            <p:cNvSpPr/>
            <p:nvPr/>
          </p:nvSpPr>
          <p:spPr>
            <a:xfrm>
              <a:off x="0" y="0"/>
              <a:ext cx="2162490" cy="989963"/>
            </a:xfrm>
            <a:prstGeom prst="rect">
              <a:avLst/>
            </a:prstGeom>
            <a:ln>
              <a:noFill/>
            </a:ln>
          </p:spPr>
          <p:txBody>
            <a:bodyPr vert="horz" lIns="0" tIns="0" rIns="0" bIns="0" rtlCol="0">
              <a:noAutofit/>
            </a:bodyPr>
            <a:lstStyle/>
            <a:p>
              <a:pPr>
                <a:lnSpc>
                  <a:spcPct val="107000"/>
                </a:lnSpc>
                <a:spcAft>
                  <a:spcPts val="1067"/>
                </a:spcAft>
              </a:pPr>
              <a:r>
                <a:rPr lang="en-GB" sz="4267" dirty="0">
                  <a:solidFill>
                    <a:srgbClr val="00AE9E"/>
                  </a:solidFill>
                  <a:latin typeface="Arial" panose="020B0604020202020204" pitchFamily="34" charset="0"/>
                  <a:ea typeface="Arial" panose="020B0604020202020204" pitchFamily="34" charset="0"/>
                  <a:cs typeface="Calibri" panose="020F0502020204030204" pitchFamily="34" charset="0"/>
                </a:rPr>
                <a:t>Five key </a:t>
              </a:r>
              <a:endParaRPr lang="en-GB" sz="1467"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0" y="488337"/>
              <a:ext cx="2281106" cy="603424"/>
            </a:xfrm>
            <a:prstGeom prst="rect">
              <a:avLst/>
            </a:prstGeom>
            <a:ln>
              <a:noFill/>
            </a:ln>
          </p:spPr>
          <p:txBody>
            <a:bodyPr vert="horz" lIns="0" tIns="0" rIns="0" bIns="0" rtlCol="0">
              <a:noAutofit/>
            </a:bodyPr>
            <a:lstStyle/>
            <a:p>
              <a:pPr>
                <a:lnSpc>
                  <a:spcPct val="107000"/>
                </a:lnSpc>
                <a:spcAft>
                  <a:spcPts val="1067"/>
                </a:spcAft>
              </a:pPr>
              <a:r>
                <a:rPr lang="en-GB" sz="4267" dirty="0">
                  <a:solidFill>
                    <a:srgbClr val="00AE9E"/>
                  </a:solidFill>
                  <a:latin typeface="Arial" panose="020B0604020202020204" pitchFamily="34" charset="0"/>
                  <a:ea typeface="Arial" panose="020B0604020202020204" pitchFamily="34" charset="0"/>
                  <a:cs typeface="Calibri" panose="020F0502020204030204" pitchFamily="34" charset="0"/>
                </a:rPr>
                <a:t>principles</a:t>
              </a:r>
              <a:endParaRPr lang="en-GB" sz="1467"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p:cNvPicPr/>
            <p:nvPr/>
          </p:nvPicPr>
          <p:blipFill>
            <a:blip r:embed="rId3"/>
            <a:stretch>
              <a:fillRect/>
            </a:stretch>
          </p:blipFill>
          <p:spPr>
            <a:xfrm>
              <a:off x="2498640" y="-48668"/>
              <a:ext cx="4278418" cy="4710819"/>
            </a:xfrm>
            <a:prstGeom prst="rect">
              <a:avLst/>
            </a:prstGeom>
          </p:spPr>
        </p:pic>
        <p:pic>
          <p:nvPicPr>
            <p:cNvPr id="10" name="Picture 9"/>
            <p:cNvPicPr/>
            <p:nvPr/>
          </p:nvPicPr>
          <p:blipFill>
            <a:blip r:embed="rId4"/>
            <a:stretch>
              <a:fillRect/>
            </a:stretch>
          </p:blipFill>
          <p:spPr>
            <a:xfrm>
              <a:off x="1703832" y="845298"/>
              <a:ext cx="2759964" cy="856475"/>
            </a:xfrm>
            <a:prstGeom prst="rect">
              <a:avLst/>
            </a:prstGeom>
          </p:spPr>
        </p:pic>
        <p:pic>
          <p:nvPicPr>
            <p:cNvPr id="11" name="Picture 10"/>
            <p:cNvPicPr/>
            <p:nvPr/>
          </p:nvPicPr>
          <p:blipFill>
            <a:blip r:embed="rId5"/>
            <a:stretch>
              <a:fillRect/>
            </a:stretch>
          </p:blipFill>
          <p:spPr>
            <a:xfrm>
              <a:off x="1653540" y="828509"/>
              <a:ext cx="2836164" cy="961657"/>
            </a:xfrm>
            <a:prstGeom prst="rect">
              <a:avLst/>
            </a:prstGeom>
          </p:spPr>
        </p:pic>
        <p:sp>
          <p:nvSpPr>
            <p:cNvPr id="12" name="Shape 5918"/>
            <p:cNvSpPr/>
            <p:nvPr/>
          </p:nvSpPr>
          <p:spPr>
            <a:xfrm>
              <a:off x="1765554" y="887195"/>
              <a:ext cx="2641092" cy="737616"/>
            </a:xfrm>
            <a:custGeom>
              <a:avLst/>
              <a:gdLst/>
              <a:ahLst/>
              <a:cxnLst/>
              <a:rect l="0" t="0" r="0" b="0"/>
              <a:pathLst>
                <a:path w="2641092" h="737616">
                  <a:moveTo>
                    <a:pt x="0" y="0"/>
                  </a:moveTo>
                  <a:lnTo>
                    <a:pt x="2641092" y="0"/>
                  </a:lnTo>
                  <a:lnTo>
                    <a:pt x="2641092" y="737616"/>
                  </a:lnTo>
                  <a:lnTo>
                    <a:pt x="0" y="737616"/>
                  </a:lnTo>
                  <a:lnTo>
                    <a:pt x="0" y="0"/>
                  </a:lnTo>
                </a:path>
              </a:pathLst>
            </a:custGeom>
            <a:ln w="0" cap="flat">
              <a:miter lim="127000"/>
            </a:ln>
          </p:spPr>
          <p:style>
            <a:lnRef idx="0">
              <a:srgbClr val="000000">
                <a:alpha val="0"/>
              </a:srgbClr>
            </a:lnRef>
            <a:fillRef idx="1">
              <a:srgbClr val="FFC000"/>
            </a:fillRef>
            <a:effectRef idx="0">
              <a:scrgbClr r="0" g="0" b="0"/>
            </a:effectRef>
            <a:fontRef idx="none"/>
          </p:style>
          <p:txBody>
            <a:bodyPr/>
            <a:lstStyle/>
            <a:p>
              <a:endParaRPr lang="en-GB" sz="2400"/>
            </a:p>
          </p:txBody>
        </p:sp>
        <p:sp>
          <p:nvSpPr>
            <p:cNvPr id="13" name="Shape 93"/>
            <p:cNvSpPr/>
            <p:nvPr/>
          </p:nvSpPr>
          <p:spPr>
            <a:xfrm>
              <a:off x="1765554" y="887195"/>
              <a:ext cx="2641092" cy="737616"/>
            </a:xfrm>
            <a:custGeom>
              <a:avLst/>
              <a:gdLst/>
              <a:ahLst/>
              <a:cxnLst/>
              <a:rect l="0" t="0" r="0" b="0"/>
              <a:pathLst>
                <a:path w="2641092" h="737616">
                  <a:moveTo>
                    <a:pt x="0" y="737616"/>
                  </a:moveTo>
                  <a:lnTo>
                    <a:pt x="2641092" y="737616"/>
                  </a:lnTo>
                  <a:lnTo>
                    <a:pt x="2641092" y="0"/>
                  </a:lnTo>
                  <a:lnTo>
                    <a:pt x="0" y="0"/>
                  </a:lnTo>
                  <a:close/>
                </a:path>
              </a:pathLst>
            </a:custGeom>
            <a:ln w="38100" cap="flat">
              <a:round/>
            </a:ln>
          </p:spPr>
          <p:style>
            <a:lnRef idx="1">
              <a:srgbClr val="FFFFFF"/>
            </a:lnRef>
            <a:fillRef idx="0">
              <a:srgbClr val="000000">
                <a:alpha val="0"/>
              </a:srgbClr>
            </a:fillRef>
            <a:effectRef idx="0">
              <a:scrgbClr r="0" g="0" b="0"/>
            </a:effectRef>
            <a:fontRef idx="none"/>
          </p:style>
          <p:txBody>
            <a:bodyPr/>
            <a:lstStyle/>
            <a:p>
              <a:endParaRPr lang="en-GB" sz="2400"/>
            </a:p>
          </p:txBody>
        </p:sp>
        <p:sp>
          <p:nvSpPr>
            <p:cNvPr id="14" name="Rectangle 13"/>
            <p:cNvSpPr/>
            <p:nvPr/>
          </p:nvSpPr>
          <p:spPr>
            <a:xfrm>
              <a:off x="2004263" y="949616"/>
              <a:ext cx="2941619" cy="395503"/>
            </a:xfrm>
            <a:prstGeom prst="rect">
              <a:avLst/>
            </a:prstGeom>
            <a:ln>
              <a:noFill/>
            </a:ln>
          </p:spPr>
          <p:txBody>
            <a:bodyPr vert="horz" lIns="0" tIns="0" rIns="0" bIns="0" rtlCol="0">
              <a:noAutofit/>
            </a:bodyPr>
            <a:lstStyle/>
            <a:p>
              <a:pPr>
                <a:lnSpc>
                  <a:spcPct val="107000"/>
                </a:lnSpc>
                <a:spcAft>
                  <a:spcPts val="1067"/>
                </a:spcAft>
              </a:pPr>
              <a:r>
                <a:rPr lang="en-GB" sz="2800">
                  <a:solidFill>
                    <a:srgbClr val="FFFFFF"/>
                  </a:solidFill>
                  <a:latin typeface="Arial" panose="020B0604020202020204" pitchFamily="34" charset="0"/>
                  <a:ea typeface="Arial" panose="020B0604020202020204" pitchFamily="34" charset="0"/>
                  <a:cs typeface="Calibri" panose="020F0502020204030204" pitchFamily="34" charset="0"/>
                </a:rPr>
                <a:t>. Wash your hands</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1855978" y="949616"/>
              <a:ext cx="197273" cy="395503"/>
            </a:xfrm>
            <a:prstGeom prst="rect">
              <a:avLst/>
            </a:prstGeom>
            <a:ln>
              <a:noFill/>
            </a:ln>
          </p:spPr>
          <p:txBody>
            <a:bodyPr vert="horz" lIns="0" tIns="0" rIns="0" bIns="0" rtlCol="0">
              <a:noAutofit/>
            </a:bodyPr>
            <a:lstStyle/>
            <a:p>
              <a:pPr>
                <a:lnSpc>
                  <a:spcPct val="107000"/>
                </a:lnSpc>
                <a:spcAft>
                  <a:spcPts val="1067"/>
                </a:spcAft>
              </a:pPr>
              <a:r>
                <a:rPr lang="en-GB" sz="2800">
                  <a:solidFill>
                    <a:srgbClr val="FFFFFF"/>
                  </a:solidFill>
                  <a:latin typeface="Arial" panose="020B0604020202020204" pitchFamily="34" charset="0"/>
                  <a:ea typeface="Arial" panose="020B0604020202020204" pitchFamily="34" charset="0"/>
                  <a:cs typeface="Calibri" panose="020F0502020204030204" pitchFamily="34" charset="0"/>
                </a:rPr>
                <a:t>2</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4216006" y="949616"/>
              <a:ext cx="98550" cy="395503"/>
            </a:xfrm>
            <a:prstGeom prst="rect">
              <a:avLst/>
            </a:prstGeom>
            <a:ln>
              <a:noFill/>
            </a:ln>
          </p:spPr>
          <p:txBody>
            <a:bodyPr vert="horz" lIns="0" tIns="0" rIns="0" bIns="0" rtlCol="0">
              <a:noAutofit/>
            </a:bodyPr>
            <a:lstStyle/>
            <a:p>
              <a:pPr>
                <a:lnSpc>
                  <a:spcPct val="107000"/>
                </a:lnSpc>
                <a:spcAft>
                  <a:spcPts val="1067"/>
                </a:spcAft>
              </a:pPr>
              <a:r>
                <a:rPr lang="en-GB" sz="2800">
                  <a:solidFill>
                    <a:srgbClr val="FFFFFF"/>
                  </a:solidFill>
                  <a:latin typeface="Arial" panose="020B0604020202020204" pitchFamily="34" charset="0"/>
                  <a:ea typeface="Arial" panose="020B0604020202020204" pitchFamily="34" charset="0"/>
                  <a:cs typeface="Calibri" panose="020F0502020204030204" pitchFamily="34" charset="0"/>
                </a:rPr>
                <a:t>!</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1855978" y="1269656"/>
              <a:ext cx="3052229" cy="395503"/>
            </a:xfrm>
            <a:prstGeom prst="rect">
              <a:avLst/>
            </a:prstGeom>
            <a:ln>
              <a:noFill/>
            </a:ln>
          </p:spPr>
          <p:txBody>
            <a:bodyPr vert="horz" lIns="0" tIns="0" rIns="0" bIns="0" rtlCol="0">
              <a:noAutofit/>
            </a:bodyPr>
            <a:lstStyle/>
            <a:p>
              <a:pPr>
                <a:lnSpc>
                  <a:spcPct val="107000"/>
                </a:lnSpc>
                <a:spcAft>
                  <a:spcPts val="1067"/>
                </a:spcAft>
              </a:pPr>
              <a:r>
                <a:rPr lang="en-GB" sz="2800">
                  <a:solidFill>
                    <a:srgbClr val="FFFFFF"/>
                  </a:solidFill>
                  <a:latin typeface="Arial" panose="020B0604020202020204" pitchFamily="34" charset="0"/>
                  <a:ea typeface="Arial" panose="020B0604020202020204" pitchFamily="34" charset="0"/>
                  <a:cs typeface="Calibri" panose="020F0502020204030204" pitchFamily="34" charset="0"/>
                </a:rPr>
                <a:t>Catch your coughs!</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Shape 5919"/>
            <p:cNvSpPr/>
            <p:nvPr/>
          </p:nvSpPr>
          <p:spPr>
            <a:xfrm>
              <a:off x="3963162" y="163295"/>
              <a:ext cx="2569464" cy="368808"/>
            </a:xfrm>
            <a:custGeom>
              <a:avLst/>
              <a:gdLst/>
              <a:ahLst/>
              <a:cxnLst/>
              <a:rect l="0" t="0" r="0" b="0"/>
              <a:pathLst>
                <a:path w="2569464" h="368808">
                  <a:moveTo>
                    <a:pt x="0" y="0"/>
                  </a:moveTo>
                  <a:lnTo>
                    <a:pt x="2569464" y="0"/>
                  </a:lnTo>
                  <a:lnTo>
                    <a:pt x="2569464" y="368808"/>
                  </a:lnTo>
                  <a:lnTo>
                    <a:pt x="0" y="368808"/>
                  </a:lnTo>
                  <a:lnTo>
                    <a:pt x="0" y="0"/>
                  </a:lnTo>
                </a:path>
              </a:pathLst>
            </a:custGeom>
            <a:ln w="0" cap="flat">
              <a:round/>
            </a:ln>
          </p:spPr>
          <p:style>
            <a:lnRef idx="0">
              <a:srgbClr val="000000">
                <a:alpha val="0"/>
              </a:srgbClr>
            </a:lnRef>
            <a:fillRef idx="1">
              <a:srgbClr val="00B050"/>
            </a:fillRef>
            <a:effectRef idx="0">
              <a:scrgbClr r="0" g="0" b="0"/>
            </a:effectRef>
            <a:fontRef idx="none"/>
          </p:style>
          <p:txBody>
            <a:bodyPr/>
            <a:lstStyle/>
            <a:p>
              <a:endParaRPr lang="en-GB" sz="2400"/>
            </a:p>
          </p:txBody>
        </p:sp>
        <p:sp>
          <p:nvSpPr>
            <p:cNvPr id="19" name="Shape 97"/>
            <p:cNvSpPr/>
            <p:nvPr/>
          </p:nvSpPr>
          <p:spPr>
            <a:xfrm>
              <a:off x="3963162" y="163295"/>
              <a:ext cx="2569464" cy="368808"/>
            </a:xfrm>
            <a:custGeom>
              <a:avLst/>
              <a:gdLst/>
              <a:ahLst/>
              <a:cxnLst/>
              <a:rect l="0" t="0" r="0" b="0"/>
              <a:pathLst>
                <a:path w="2569464" h="368808">
                  <a:moveTo>
                    <a:pt x="0" y="368808"/>
                  </a:moveTo>
                  <a:lnTo>
                    <a:pt x="2569464" y="368808"/>
                  </a:lnTo>
                  <a:lnTo>
                    <a:pt x="2569464" y="0"/>
                  </a:lnTo>
                  <a:lnTo>
                    <a:pt x="0" y="0"/>
                  </a:lnTo>
                  <a:close/>
                </a:path>
              </a:pathLst>
            </a:custGeom>
            <a:ln w="25908" cap="flat">
              <a:round/>
            </a:ln>
          </p:spPr>
          <p:style>
            <a:lnRef idx="1">
              <a:srgbClr val="AF8109"/>
            </a:lnRef>
            <a:fillRef idx="0">
              <a:srgbClr val="000000">
                <a:alpha val="0"/>
              </a:srgbClr>
            </a:fillRef>
            <a:effectRef idx="0">
              <a:scrgbClr r="0" g="0" b="0"/>
            </a:effectRef>
            <a:fontRef idx="none"/>
          </p:style>
          <p:txBody>
            <a:bodyPr/>
            <a:lstStyle/>
            <a:p>
              <a:endParaRPr lang="en-GB" sz="2400"/>
            </a:p>
          </p:txBody>
        </p:sp>
        <p:sp>
          <p:nvSpPr>
            <p:cNvPr id="20" name="Rectangle 19"/>
            <p:cNvSpPr/>
            <p:nvPr/>
          </p:nvSpPr>
          <p:spPr>
            <a:xfrm>
              <a:off x="4053840" y="224129"/>
              <a:ext cx="169091"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3</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6351041" y="224129"/>
              <a:ext cx="84472"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p:cNvSpPr/>
            <p:nvPr/>
          </p:nvSpPr>
          <p:spPr>
            <a:xfrm>
              <a:off x="4180941" y="224129"/>
              <a:ext cx="2886279"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 Clean! Clean! Clean</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Shape 5920"/>
            <p:cNvSpPr/>
            <p:nvPr/>
          </p:nvSpPr>
          <p:spPr>
            <a:xfrm>
              <a:off x="1386078" y="2653512"/>
              <a:ext cx="2353056" cy="646176"/>
            </a:xfrm>
            <a:custGeom>
              <a:avLst/>
              <a:gdLst/>
              <a:ahLst/>
              <a:cxnLst/>
              <a:rect l="0" t="0" r="0" b="0"/>
              <a:pathLst>
                <a:path w="2353056" h="646176">
                  <a:moveTo>
                    <a:pt x="0" y="0"/>
                  </a:moveTo>
                  <a:lnTo>
                    <a:pt x="2353056" y="0"/>
                  </a:lnTo>
                  <a:lnTo>
                    <a:pt x="2353056" y="646176"/>
                  </a:lnTo>
                  <a:lnTo>
                    <a:pt x="0" y="646176"/>
                  </a:lnTo>
                  <a:lnTo>
                    <a:pt x="0" y="0"/>
                  </a:lnTo>
                </a:path>
              </a:pathLst>
            </a:custGeom>
            <a:ln w="0" cap="flat">
              <a:round/>
            </a:ln>
          </p:spPr>
          <p:style>
            <a:lnRef idx="0">
              <a:srgbClr val="000000">
                <a:alpha val="0"/>
              </a:srgbClr>
            </a:lnRef>
            <a:fillRef idx="1">
              <a:srgbClr val="FF0000"/>
            </a:fillRef>
            <a:effectRef idx="0">
              <a:scrgbClr r="0" g="0" b="0"/>
            </a:effectRef>
            <a:fontRef idx="none"/>
          </p:style>
          <p:txBody>
            <a:bodyPr/>
            <a:lstStyle/>
            <a:p>
              <a:endParaRPr lang="en-GB" sz="2400"/>
            </a:p>
          </p:txBody>
        </p:sp>
        <p:sp>
          <p:nvSpPr>
            <p:cNvPr id="24" name="Shape 100"/>
            <p:cNvSpPr/>
            <p:nvPr/>
          </p:nvSpPr>
          <p:spPr>
            <a:xfrm>
              <a:off x="1386078" y="2653512"/>
              <a:ext cx="2353056" cy="646176"/>
            </a:xfrm>
            <a:custGeom>
              <a:avLst/>
              <a:gdLst/>
              <a:ahLst/>
              <a:cxnLst/>
              <a:rect l="0" t="0" r="0" b="0"/>
              <a:pathLst>
                <a:path w="2353056" h="646176">
                  <a:moveTo>
                    <a:pt x="0" y="646176"/>
                  </a:moveTo>
                  <a:lnTo>
                    <a:pt x="2353056" y="646176"/>
                  </a:lnTo>
                  <a:lnTo>
                    <a:pt x="2353056" y="0"/>
                  </a:lnTo>
                  <a:lnTo>
                    <a:pt x="0" y="0"/>
                  </a:lnTo>
                  <a:close/>
                </a:path>
              </a:pathLst>
            </a:custGeom>
            <a:ln w="25908" cap="flat">
              <a:round/>
            </a:ln>
          </p:spPr>
          <p:style>
            <a:lnRef idx="1">
              <a:srgbClr val="7A7B7D"/>
            </a:lnRef>
            <a:fillRef idx="0">
              <a:srgbClr val="000000">
                <a:alpha val="0"/>
              </a:srgbClr>
            </a:fillRef>
            <a:effectRef idx="0">
              <a:scrgbClr r="0" g="0" b="0"/>
            </a:effectRef>
            <a:fontRef idx="none"/>
          </p:style>
          <p:txBody>
            <a:bodyPr/>
            <a:lstStyle/>
            <a:p>
              <a:endParaRPr lang="en-GB" sz="2400"/>
            </a:p>
          </p:txBody>
        </p:sp>
        <p:sp>
          <p:nvSpPr>
            <p:cNvPr id="25" name="Rectangle 24"/>
            <p:cNvSpPr/>
            <p:nvPr/>
          </p:nvSpPr>
          <p:spPr>
            <a:xfrm>
              <a:off x="1477645" y="2714345"/>
              <a:ext cx="252706"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1.</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Rectangle 25"/>
            <p:cNvSpPr/>
            <p:nvPr/>
          </p:nvSpPr>
          <p:spPr>
            <a:xfrm>
              <a:off x="1820545" y="2714345"/>
              <a:ext cx="2399113"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Stay at home if ill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6"/>
            <p:cNvSpPr/>
            <p:nvPr/>
          </p:nvSpPr>
          <p:spPr>
            <a:xfrm>
              <a:off x="1477645" y="2988665"/>
              <a:ext cx="1586723"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or a contact</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Shape 5921"/>
            <p:cNvSpPr/>
            <p:nvPr/>
          </p:nvSpPr>
          <p:spPr>
            <a:xfrm>
              <a:off x="5907786" y="777468"/>
              <a:ext cx="2263140" cy="923544"/>
            </a:xfrm>
            <a:custGeom>
              <a:avLst/>
              <a:gdLst/>
              <a:ahLst/>
              <a:cxnLst/>
              <a:rect l="0" t="0" r="0" b="0"/>
              <a:pathLst>
                <a:path w="2263140" h="923544">
                  <a:moveTo>
                    <a:pt x="0" y="0"/>
                  </a:moveTo>
                  <a:lnTo>
                    <a:pt x="2263140" y="0"/>
                  </a:lnTo>
                  <a:lnTo>
                    <a:pt x="2263140" y="923544"/>
                  </a:lnTo>
                  <a:lnTo>
                    <a:pt x="0" y="923544"/>
                  </a:lnTo>
                  <a:lnTo>
                    <a:pt x="0" y="0"/>
                  </a:lnTo>
                </a:path>
              </a:pathLst>
            </a:custGeom>
            <a:ln w="0" cap="flat">
              <a:round/>
            </a:ln>
          </p:spPr>
          <p:style>
            <a:lnRef idx="0">
              <a:srgbClr val="000000">
                <a:alpha val="0"/>
              </a:srgbClr>
            </a:lnRef>
            <a:fillRef idx="1">
              <a:srgbClr val="0070C0"/>
            </a:fillRef>
            <a:effectRef idx="0">
              <a:scrgbClr r="0" g="0" b="0"/>
            </a:effectRef>
            <a:fontRef idx="none"/>
          </p:style>
          <p:txBody>
            <a:bodyPr/>
            <a:lstStyle/>
            <a:p>
              <a:endParaRPr lang="en-GB" sz="2400"/>
            </a:p>
          </p:txBody>
        </p:sp>
        <p:sp>
          <p:nvSpPr>
            <p:cNvPr id="29" name="Shape 105"/>
            <p:cNvSpPr/>
            <p:nvPr/>
          </p:nvSpPr>
          <p:spPr>
            <a:xfrm>
              <a:off x="5907786" y="777468"/>
              <a:ext cx="2263140" cy="923544"/>
            </a:xfrm>
            <a:custGeom>
              <a:avLst/>
              <a:gdLst/>
              <a:ahLst/>
              <a:cxnLst/>
              <a:rect l="0" t="0" r="0" b="0"/>
              <a:pathLst>
                <a:path w="2263140" h="923544">
                  <a:moveTo>
                    <a:pt x="0" y="923544"/>
                  </a:moveTo>
                  <a:lnTo>
                    <a:pt x="2263140" y="923544"/>
                  </a:lnTo>
                  <a:lnTo>
                    <a:pt x="2263140" y="0"/>
                  </a:lnTo>
                  <a:lnTo>
                    <a:pt x="0" y="0"/>
                  </a:lnTo>
                  <a:close/>
                </a:path>
              </a:pathLst>
            </a:custGeom>
            <a:ln w="25908" cap="flat">
              <a:round/>
            </a:ln>
          </p:spPr>
          <p:style>
            <a:lnRef idx="1">
              <a:srgbClr val="090E43"/>
            </a:lnRef>
            <a:fillRef idx="0">
              <a:srgbClr val="000000">
                <a:alpha val="0"/>
              </a:srgbClr>
            </a:fillRef>
            <a:effectRef idx="0">
              <a:scrgbClr r="0" g="0" b="0"/>
            </a:effectRef>
            <a:fontRef idx="none"/>
          </p:style>
          <p:txBody>
            <a:bodyPr/>
            <a:lstStyle/>
            <a:p>
              <a:endParaRPr lang="en-GB" sz="2400"/>
            </a:p>
          </p:txBody>
        </p:sp>
        <p:sp>
          <p:nvSpPr>
            <p:cNvPr id="30" name="Rectangle 29"/>
            <p:cNvSpPr/>
            <p:nvPr/>
          </p:nvSpPr>
          <p:spPr>
            <a:xfrm>
              <a:off x="5998718" y="838300"/>
              <a:ext cx="169091"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4</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Rectangle 30"/>
            <p:cNvSpPr/>
            <p:nvPr/>
          </p:nvSpPr>
          <p:spPr>
            <a:xfrm>
              <a:off x="6125820" y="838300"/>
              <a:ext cx="168994"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p:cNvSpPr/>
            <p:nvPr/>
          </p:nvSpPr>
          <p:spPr>
            <a:xfrm>
              <a:off x="6253226" y="838300"/>
              <a:ext cx="2092643"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Reduce mixing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Rectangle 32"/>
            <p:cNvSpPr/>
            <p:nvPr/>
          </p:nvSpPr>
          <p:spPr>
            <a:xfrm>
              <a:off x="5998718" y="1113002"/>
              <a:ext cx="589174"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and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p:cNvSpPr/>
            <p:nvPr/>
          </p:nvSpPr>
          <p:spPr>
            <a:xfrm>
              <a:off x="6444107" y="1113002"/>
              <a:ext cx="1364168"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maximise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Rectangle 34"/>
            <p:cNvSpPr/>
            <p:nvPr/>
          </p:nvSpPr>
          <p:spPr>
            <a:xfrm>
              <a:off x="5998718" y="1387322"/>
              <a:ext cx="1364873" cy="339003"/>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distancing</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Shape 5922"/>
            <p:cNvSpPr/>
            <p:nvPr/>
          </p:nvSpPr>
          <p:spPr>
            <a:xfrm>
              <a:off x="6535674" y="2030196"/>
              <a:ext cx="1775460" cy="646176"/>
            </a:xfrm>
            <a:custGeom>
              <a:avLst/>
              <a:gdLst/>
              <a:ahLst/>
              <a:cxnLst/>
              <a:rect l="0" t="0" r="0" b="0"/>
              <a:pathLst>
                <a:path w="1775460" h="646176">
                  <a:moveTo>
                    <a:pt x="0" y="0"/>
                  </a:moveTo>
                  <a:lnTo>
                    <a:pt x="1775460" y="0"/>
                  </a:lnTo>
                  <a:lnTo>
                    <a:pt x="1775460" y="646176"/>
                  </a:lnTo>
                  <a:lnTo>
                    <a:pt x="0" y="646176"/>
                  </a:lnTo>
                  <a:lnTo>
                    <a:pt x="0" y="0"/>
                  </a:lnTo>
                </a:path>
              </a:pathLst>
            </a:custGeom>
            <a:ln w="0" cap="flat">
              <a:round/>
            </a:ln>
          </p:spPr>
          <p:style>
            <a:lnRef idx="0">
              <a:srgbClr val="000000">
                <a:alpha val="0"/>
              </a:srgbClr>
            </a:lnRef>
            <a:fillRef idx="1">
              <a:srgbClr val="7030A0"/>
            </a:fillRef>
            <a:effectRef idx="0">
              <a:scrgbClr r="0" g="0" b="0"/>
            </a:effectRef>
            <a:fontRef idx="none"/>
          </p:style>
          <p:txBody>
            <a:bodyPr/>
            <a:lstStyle/>
            <a:p>
              <a:endParaRPr lang="en-GB" sz="2400"/>
            </a:p>
          </p:txBody>
        </p:sp>
        <p:sp>
          <p:nvSpPr>
            <p:cNvPr id="37" name="Shape 112"/>
            <p:cNvSpPr/>
            <p:nvPr/>
          </p:nvSpPr>
          <p:spPr>
            <a:xfrm>
              <a:off x="6535674" y="2030196"/>
              <a:ext cx="1775460" cy="646176"/>
            </a:xfrm>
            <a:custGeom>
              <a:avLst/>
              <a:gdLst/>
              <a:ahLst/>
              <a:cxnLst/>
              <a:rect l="0" t="0" r="0" b="0"/>
              <a:pathLst>
                <a:path w="1775460" h="646176">
                  <a:moveTo>
                    <a:pt x="0" y="646176"/>
                  </a:moveTo>
                  <a:lnTo>
                    <a:pt x="1775460" y="646176"/>
                  </a:lnTo>
                  <a:lnTo>
                    <a:pt x="1775460" y="0"/>
                  </a:lnTo>
                  <a:lnTo>
                    <a:pt x="0" y="0"/>
                  </a:lnTo>
                  <a:close/>
                </a:path>
              </a:pathLst>
            </a:custGeom>
            <a:ln w="25908" cap="flat">
              <a:round/>
            </a:ln>
          </p:spPr>
          <p:style>
            <a:lnRef idx="1">
              <a:srgbClr val="008253"/>
            </a:lnRef>
            <a:fillRef idx="0">
              <a:srgbClr val="000000">
                <a:alpha val="0"/>
              </a:srgbClr>
            </a:fillRef>
            <a:effectRef idx="0">
              <a:scrgbClr r="0" g="0" b="0"/>
            </a:effectRef>
            <a:fontRef idx="none"/>
          </p:style>
          <p:txBody>
            <a:bodyPr/>
            <a:lstStyle/>
            <a:p>
              <a:endParaRPr lang="en-GB" sz="2400"/>
            </a:p>
          </p:txBody>
        </p:sp>
        <p:sp>
          <p:nvSpPr>
            <p:cNvPr id="38" name="Rectangle 37"/>
            <p:cNvSpPr/>
            <p:nvPr/>
          </p:nvSpPr>
          <p:spPr>
            <a:xfrm>
              <a:off x="6628130" y="2091029"/>
              <a:ext cx="169091"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5</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p:cNvSpPr/>
            <p:nvPr/>
          </p:nvSpPr>
          <p:spPr>
            <a:xfrm>
              <a:off x="6755231" y="2091029"/>
              <a:ext cx="1918733"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 Engage with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p:cNvSpPr/>
            <p:nvPr/>
          </p:nvSpPr>
          <p:spPr>
            <a:xfrm>
              <a:off x="6628130" y="2365349"/>
              <a:ext cx="2079265" cy="339002"/>
            </a:xfrm>
            <a:prstGeom prst="rect">
              <a:avLst/>
            </a:prstGeom>
            <a:ln>
              <a:noFill/>
            </a:ln>
          </p:spPr>
          <p:txBody>
            <a:bodyPr vert="horz" lIns="0" tIns="0" rIns="0" bIns="0" rtlCol="0">
              <a:noAutofit/>
            </a:bodyPr>
            <a:lstStyle/>
            <a:p>
              <a:pPr>
                <a:lnSpc>
                  <a:spcPct val="107000"/>
                </a:lnSpc>
                <a:spcAft>
                  <a:spcPts val="1067"/>
                </a:spcAft>
              </a:pPr>
              <a:r>
                <a:rPr lang="en-GB" sz="2400">
                  <a:solidFill>
                    <a:srgbClr val="FFFFFF"/>
                  </a:solidFill>
                  <a:latin typeface="Arial" panose="020B0604020202020204" pitchFamily="34" charset="0"/>
                  <a:ea typeface="Arial" panose="020B0604020202020204" pitchFamily="34" charset="0"/>
                  <a:cs typeface="Calibri" panose="020F0502020204030204" pitchFamily="34" charset="0"/>
                </a:rPr>
                <a:t>Test and Trace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1" name="Picture 40"/>
            <p:cNvPicPr/>
            <p:nvPr/>
          </p:nvPicPr>
          <p:blipFill>
            <a:blip r:embed="rId6"/>
            <a:stretch>
              <a:fillRect/>
            </a:stretch>
          </p:blipFill>
          <p:spPr>
            <a:xfrm>
              <a:off x="3425952" y="3638788"/>
              <a:ext cx="3773424" cy="1290828"/>
            </a:xfrm>
            <a:prstGeom prst="rect">
              <a:avLst/>
            </a:prstGeom>
          </p:spPr>
        </p:pic>
        <p:pic>
          <p:nvPicPr>
            <p:cNvPr id="43" name="Picture 42"/>
            <p:cNvPicPr/>
            <p:nvPr/>
          </p:nvPicPr>
          <p:blipFill>
            <a:blip r:embed="rId7"/>
            <a:stretch>
              <a:fillRect/>
            </a:stretch>
          </p:blipFill>
          <p:spPr>
            <a:xfrm>
              <a:off x="3467608" y="3659605"/>
              <a:ext cx="3691128" cy="1207008"/>
            </a:xfrm>
            <a:prstGeom prst="rect">
              <a:avLst/>
            </a:prstGeom>
          </p:spPr>
        </p:pic>
        <p:sp>
          <p:nvSpPr>
            <p:cNvPr id="44" name="Shape 121"/>
            <p:cNvSpPr/>
            <p:nvPr/>
          </p:nvSpPr>
          <p:spPr>
            <a:xfrm>
              <a:off x="3473196" y="3666210"/>
              <a:ext cx="3683508" cy="1200912"/>
            </a:xfrm>
            <a:custGeom>
              <a:avLst/>
              <a:gdLst/>
              <a:ahLst/>
              <a:cxnLst/>
              <a:rect l="0" t="0" r="0" b="0"/>
              <a:pathLst>
                <a:path w="3683508" h="1200912">
                  <a:moveTo>
                    <a:pt x="0" y="1200912"/>
                  </a:moveTo>
                  <a:lnTo>
                    <a:pt x="3683508" y="1200912"/>
                  </a:lnTo>
                  <a:lnTo>
                    <a:pt x="3683508" y="0"/>
                  </a:lnTo>
                  <a:lnTo>
                    <a:pt x="0" y="0"/>
                  </a:lnTo>
                  <a:close/>
                </a:path>
              </a:pathLst>
            </a:custGeom>
            <a:ln w="9144" cap="flat">
              <a:round/>
            </a:ln>
          </p:spPr>
          <p:style>
            <a:lnRef idx="1">
              <a:srgbClr val="EEAF0B"/>
            </a:lnRef>
            <a:fillRef idx="0">
              <a:srgbClr val="000000">
                <a:alpha val="0"/>
              </a:srgbClr>
            </a:fillRef>
            <a:effectRef idx="0">
              <a:scrgbClr r="0" g="0" b="0"/>
            </a:effectRef>
            <a:fontRef idx="none"/>
          </p:style>
          <p:txBody>
            <a:bodyPr/>
            <a:lstStyle/>
            <a:p>
              <a:endParaRPr lang="en-GB" sz="2400"/>
            </a:p>
          </p:txBody>
        </p:sp>
        <p:sp>
          <p:nvSpPr>
            <p:cNvPr id="45" name="Rectangle 44"/>
            <p:cNvSpPr/>
            <p:nvPr/>
          </p:nvSpPr>
          <p:spPr>
            <a:xfrm>
              <a:off x="3564636" y="3728799"/>
              <a:ext cx="4307519" cy="339454"/>
            </a:xfrm>
            <a:prstGeom prst="rect">
              <a:avLst/>
            </a:prstGeom>
            <a:ln>
              <a:noFill/>
            </a:ln>
          </p:spPr>
          <p:txBody>
            <a:bodyPr vert="horz" lIns="0" tIns="0" rIns="0" bIns="0" rtlCol="0">
              <a:noAutofit/>
            </a:bodyPr>
            <a:lstStyle/>
            <a:p>
              <a:pPr>
                <a:lnSpc>
                  <a:spcPct val="107000"/>
                </a:lnSpc>
                <a:spcAft>
                  <a:spcPts val="1067"/>
                </a:spcAft>
              </a:pPr>
              <a:r>
                <a:rPr lang="en-GB" sz="2400" b="1" dirty="0">
                  <a:solidFill>
                    <a:srgbClr val="000000"/>
                  </a:solidFill>
                  <a:latin typeface="Arial" panose="020B0604020202020204" pitchFamily="34" charset="0"/>
                  <a:ea typeface="Arial" panose="020B0604020202020204" pitchFamily="34" charset="0"/>
                  <a:cs typeface="Calibri" panose="020F0502020204030204" pitchFamily="34" charset="0"/>
                </a:rPr>
                <a:t>All of these measures help to </a:t>
              </a:r>
              <a:endParaRPr lang="en-GB" sz="1467"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p:cNvSpPr/>
            <p:nvPr/>
          </p:nvSpPr>
          <p:spPr>
            <a:xfrm>
              <a:off x="3564636" y="4003700"/>
              <a:ext cx="4528342" cy="339002"/>
            </a:xfrm>
            <a:prstGeom prst="rect">
              <a:avLst/>
            </a:prstGeom>
            <a:ln>
              <a:noFill/>
            </a:ln>
          </p:spPr>
          <p:txBody>
            <a:bodyPr vert="horz" lIns="0" tIns="0" rIns="0" bIns="0" rtlCol="0">
              <a:noAutofit/>
            </a:bodyPr>
            <a:lstStyle/>
            <a:p>
              <a:pPr>
                <a:lnSpc>
                  <a:spcPct val="107000"/>
                </a:lnSpc>
                <a:spcAft>
                  <a:spcPts val="1067"/>
                </a:spcAft>
              </a:pPr>
              <a:r>
                <a:rPr lang="en-GB" sz="2400" b="1" dirty="0">
                  <a:solidFill>
                    <a:srgbClr val="000000"/>
                  </a:solidFill>
                  <a:latin typeface="Arial" panose="020B0604020202020204" pitchFamily="34" charset="0"/>
                  <a:ea typeface="Arial" panose="020B0604020202020204" pitchFamily="34" charset="0"/>
                  <a:cs typeface="Calibri" panose="020F0502020204030204" pitchFamily="34" charset="0"/>
                </a:rPr>
                <a:t>prevent the spread of infection </a:t>
              </a:r>
              <a:endParaRPr lang="en-GB" sz="1467"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Rectangle 46"/>
            <p:cNvSpPr/>
            <p:nvPr/>
          </p:nvSpPr>
          <p:spPr>
            <a:xfrm>
              <a:off x="3564636" y="4278020"/>
              <a:ext cx="4440424" cy="339002"/>
            </a:xfrm>
            <a:prstGeom prst="rect">
              <a:avLst/>
            </a:prstGeom>
            <a:ln>
              <a:noFill/>
            </a:ln>
          </p:spPr>
          <p:txBody>
            <a:bodyPr vert="horz" lIns="0" tIns="0" rIns="0" bIns="0" rtlCol="0">
              <a:noAutofit/>
            </a:bodyPr>
            <a:lstStyle/>
            <a:p>
              <a:pPr>
                <a:lnSpc>
                  <a:spcPct val="107000"/>
                </a:lnSpc>
                <a:spcAft>
                  <a:spcPts val="1067"/>
                </a:spcAft>
              </a:pPr>
              <a:r>
                <a:rPr lang="en-GB" sz="2400" b="1">
                  <a:solidFill>
                    <a:srgbClr val="000000"/>
                  </a:solidFill>
                  <a:latin typeface="Arial" panose="020B0604020202020204" pitchFamily="34" charset="0"/>
                  <a:ea typeface="Arial" panose="020B0604020202020204" pitchFamily="34" charset="0"/>
                  <a:cs typeface="Calibri" panose="020F0502020204030204" pitchFamily="34" charset="0"/>
                </a:rPr>
                <a:t>and will therefore protect staff </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Rectangle 47"/>
            <p:cNvSpPr/>
            <p:nvPr/>
          </p:nvSpPr>
          <p:spPr>
            <a:xfrm>
              <a:off x="3564636" y="4552339"/>
              <a:ext cx="1806545" cy="339003"/>
            </a:xfrm>
            <a:prstGeom prst="rect">
              <a:avLst/>
            </a:prstGeom>
            <a:ln>
              <a:noFill/>
            </a:ln>
          </p:spPr>
          <p:txBody>
            <a:bodyPr vert="horz" lIns="0" tIns="0" rIns="0" bIns="0" rtlCol="0">
              <a:noAutofit/>
            </a:bodyPr>
            <a:lstStyle/>
            <a:p>
              <a:pPr>
                <a:lnSpc>
                  <a:spcPct val="107000"/>
                </a:lnSpc>
                <a:spcAft>
                  <a:spcPts val="1067"/>
                </a:spcAft>
              </a:pPr>
              <a:r>
                <a:rPr lang="en-GB" sz="2400" b="1">
                  <a:solidFill>
                    <a:srgbClr val="000000"/>
                  </a:solidFill>
                  <a:latin typeface="Arial" panose="020B0604020202020204" pitchFamily="34" charset="0"/>
                  <a:ea typeface="Arial" panose="020B0604020202020204" pitchFamily="34" charset="0"/>
                  <a:cs typeface="Calibri" panose="020F0502020204030204" pitchFamily="34" charset="0"/>
                </a:rPr>
                <a:t>and children</a:t>
              </a:r>
              <a:endParaRPr lang="en-GB" sz="1467">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9858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24C6A7-9E24-4575-AD0A-7AD98831675F}"/>
              </a:ext>
            </a:extLst>
          </p:cNvPr>
          <p:cNvSpPr>
            <a:spLocks noGrp="1"/>
          </p:cNvSpPr>
          <p:nvPr>
            <p:ph type="title"/>
          </p:nvPr>
        </p:nvSpPr>
        <p:spPr>
          <a:xfrm>
            <a:off x="143339" y="56777"/>
            <a:ext cx="10704000" cy="648072"/>
          </a:xfrm>
        </p:spPr>
        <p:txBody>
          <a:bodyPr>
            <a:normAutofit fontScale="90000"/>
          </a:bodyPr>
          <a:lstStyle/>
          <a:p>
            <a:r>
              <a:rPr lang="en-GB" dirty="0">
                <a:solidFill>
                  <a:srgbClr val="00B050"/>
                </a:solidFill>
              </a:rPr>
              <a:t>Principles</a:t>
            </a:r>
          </a:p>
        </p:txBody>
      </p:sp>
      <p:graphicFrame>
        <p:nvGraphicFramePr>
          <p:cNvPr id="8" name="Content Placeholder 7">
            <a:extLst>
              <a:ext uri="{FF2B5EF4-FFF2-40B4-BE49-F238E27FC236}">
                <a16:creationId xmlns="" xmlns:a16="http://schemas.microsoft.com/office/drawing/2014/main" id="{DDFF0DB5-4CFA-4CDE-920A-56363DCBB467}"/>
              </a:ext>
            </a:extLst>
          </p:cNvPr>
          <p:cNvGraphicFramePr>
            <a:graphicFrameLocks noGrp="1"/>
          </p:cNvGraphicFramePr>
          <p:nvPr>
            <p:ph idx="1"/>
            <p:extLst/>
          </p:nvPr>
        </p:nvGraphicFramePr>
        <p:xfrm>
          <a:off x="742952" y="836713"/>
          <a:ext cx="10537625" cy="531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 xmlns:a16="http://schemas.microsoft.com/office/drawing/2014/main" id="{6D661762-2B2D-4A37-ACE2-AB8139A6D300}"/>
              </a:ext>
            </a:extLst>
          </p:cNvPr>
          <p:cNvSpPr>
            <a:spLocks noGrp="1"/>
          </p:cNvSpPr>
          <p:nvPr>
            <p:ph type="sldNum" sz="quarter" idx="10"/>
          </p:nvPr>
        </p:nvSpPr>
        <p:spPr/>
        <p:txBody>
          <a:bodyPr/>
          <a:lstStyle/>
          <a:p>
            <a:pPr marL="709066">
              <a:defRPr/>
            </a:pPr>
            <a:r>
              <a:rPr lang="en-US" dirty="0"/>
              <a:t>  </a:t>
            </a:r>
            <a:fld id="{2565FA6D-D4C8-4C4C-AC4B-3269734D34D8}" type="slidenum">
              <a:rPr lang="en-US" smtClean="0"/>
              <a:pPr marL="709066">
                <a:defRPr/>
              </a:pPr>
              <a:t>14</a:t>
            </a:fld>
            <a:endParaRPr lang="en-US" dirty="0"/>
          </a:p>
        </p:txBody>
      </p:sp>
      <p:sp>
        <p:nvSpPr>
          <p:cNvPr id="5" name="Footer Placeholder 4">
            <a:extLst>
              <a:ext uri="{FF2B5EF4-FFF2-40B4-BE49-F238E27FC236}">
                <a16:creationId xmlns="" xmlns:a16="http://schemas.microsoft.com/office/drawing/2014/main" id="{175B37A6-6681-4252-926A-6613BC08B5C2}"/>
              </a:ext>
            </a:extLst>
          </p:cNvPr>
          <p:cNvSpPr>
            <a:spLocks noGrp="1"/>
          </p:cNvSpPr>
          <p:nvPr>
            <p:ph type="ftr" sz="quarter" idx="11"/>
          </p:nvPr>
        </p:nvSpPr>
        <p:spPr/>
        <p:txBody>
          <a:bodyPr/>
          <a:lstStyle/>
          <a:p>
            <a:pPr>
              <a:defRPr/>
            </a:pPr>
            <a:r>
              <a:rPr lang="en-US" dirty="0"/>
              <a:t>COVID-19 Educational Settings</a:t>
            </a:r>
          </a:p>
        </p:txBody>
      </p:sp>
    </p:spTree>
    <p:extLst>
      <p:ext uri="{BB962C8B-B14F-4D97-AF65-F5344CB8AC3E}">
        <p14:creationId xmlns:p14="http://schemas.microsoft.com/office/powerpoint/2010/main" val="235845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0" y="23052"/>
            <a:ext cx="12192000" cy="6834948"/>
          </a:xfrm>
          <a:prstGeom prst="rect">
            <a:avLst/>
          </a:prstGeom>
        </p:spPr>
      </p:pic>
      <p:sp>
        <p:nvSpPr>
          <p:cNvPr id="2" name="Title 1">
            <a:extLst>
              <a:ext uri="{FF2B5EF4-FFF2-40B4-BE49-F238E27FC236}">
                <a16:creationId xmlns="" xmlns:a16="http://schemas.microsoft.com/office/drawing/2014/main" id="{F96E388E-61B5-459B-9690-A6A858DA0D66}"/>
              </a:ext>
            </a:extLst>
          </p:cNvPr>
          <p:cNvSpPr>
            <a:spLocks noGrp="1"/>
          </p:cNvSpPr>
          <p:nvPr>
            <p:ph type="title"/>
          </p:nvPr>
        </p:nvSpPr>
        <p:spPr>
          <a:xfrm>
            <a:off x="274564" y="385142"/>
            <a:ext cx="10704000" cy="648072"/>
          </a:xfrm>
        </p:spPr>
        <p:txBody>
          <a:bodyPr>
            <a:normAutofit fontScale="90000"/>
          </a:bodyPr>
          <a:lstStyle/>
          <a:p>
            <a:r>
              <a:rPr lang="en-GB" dirty="0">
                <a:solidFill>
                  <a:srgbClr val="00B050"/>
                </a:solidFill>
              </a:rPr>
              <a:t>Contacts of contacts DO NOT </a:t>
            </a:r>
            <a:br>
              <a:rPr lang="en-GB" dirty="0">
                <a:solidFill>
                  <a:srgbClr val="00B050"/>
                </a:solidFill>
              </a:rPr>
            </a:br>
            <a:r>
              <a:rPr lang="en-GB" dirty="0">
                <a:solidFill>
                  <a:srgbClr val="00B050"/>
                </a:solidFill>
              </a:rPr>
              <a:t>need to isolate</a:t>
            </a:r>
          </a:p>
        </p:txBody>
      </p:sp>
      <p:graphicFrame>
        <p:nvGraphicFramePr>
          <p:cNvPr id="6" name="Diagram 5">
            <a:extLst>
              <a:ext uri="{FF2B5EF4-FFF2-40B4-BE49-F238E27FC236}">
                <a16:creationId xmlns="" xmlns:a16="http://schemas.microsoft.com/office/drawing/2014/main" id="{36E79A27-0045-462A-9AB6-995D893165A5}"/>
              </a:ext>
            </a:extLst>
          </p:cNvPr>
          <p:cNvGraphicFramePr/>
          <p:nvPr>
            <p:extLst/>
          </p:nvPr>
        </p:nvGraphicFramePr>
        <p:xfrm>
          <a:off x="2032000" y="71966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 xmlns:a16="http://schemas.microsoft.com/office/drawing/2014/main" id="{9CD44B81-5C13-46FE-9A12-07F589EB66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1424" y="3621021"/>
            <a:ext cx="1524000" cy="2032000"/>
          </a:xfrm>
          <a:prstGeom prst="rect">
            <a:avLst/>
          </a:prstGeom>
        </p:spPr>
      </p:pic>
      <p:pic>
        <p:nvPicPr>
          <p:cNvPr id="12" name="Picture 11">
            <a:extLst>
              <a:ext uri="{FF2B5EF4-FFF2-40B4-BE49-F238E27FC236}">
                <a16:creationId xmlns="" xmlns:a16="http://schemas.microsoft.com/office/drawing/2014/main" id="{AE428CD2-A6CC-4A34-BF6E-3F7F411EF5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6564" y="853418"/>
            <a:ext cx="1899675" cy="1266449"/>
          </a:xfrm>
          <a:prstGeom prst="rect">
            <a:avLst/>
          </a:prstGeom>
        </p:spPr>
      </p:pic>
      <p:pic>
        <p:nvPicPr>
          <p:cNvPr id="14" name="Picture 13">
            <a:extLst>
              <a:ext uri="{FF2B5EF4-FFF2-40B4-BE49-F238E27FC236}">
                <a16:creationId xmlns="" xmlns:a16="http://schemas.microsoft.com/office/drawing/2014/main" id="{BABFFF15-29FC-417C-ACA2-68C8803F30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7755" y="4965171"/>
            <a:ext cx="2332765" cy="1059743"/>
          </a:xfrm>
          <a:prstGeom prst="rect">
            <a:avLst/>
          </a:prstGeom>
        </p:spPr>
      </p:pic>
      <p:pic>
        <p:nvPicPr>
          <p:cNvPr id="16" name="Picture 15">
            <a:extLst>
              <a:ext uri="{FF2B5EF4-FFF2-40B4-BE49-F238E27FC236}">
                <a16:creationId xmlns="" xmlns:a16="http://schemas.microsoft.com/office/drawing/2014/main" id="{919F9A99-4BCF-4C58-9D46-90F667554B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95281" y="832994"/>
            <a:ext cx="1524000" cy="1003300"/>
          </a:xfrm>
          <a:prstGeom prst="rect">
            <a:avLst/>
          </a:prstGeom>
        </p:spPr>
      </p:pic>
    </p:spTree>
    <p:extLst>
      <p:ext uri="{BB962C8B-B14F-4D97-AF65-F5344CB8AC3E}">
        <p14:creationId xmlns:p14="http://schemas.microsoft.com/office/powerpoint/2010/main" val="340172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Bubbles a difference between June and Sept.</a:t>
            </a:r>
            <a:endParaRPr lang="en-GB" b="1" dirty="0">
              <a:solidFill>
                <a:srgbClr val="00B050"/>
              </a:solidFill>
            </a:endParaRPr>
          </a:p>
        </p:txBody>
      </p:sp>
      <p:sp>
        <p:nvSpPr>
          <p:cNvPr id="3" name="Content Placeholder 2"/>
          <p:cNvSpPr>
            <a:spLocks noGrp="1"/>
          </p:cNvSpPr>
          <p:nvPr>
            <p:ph idx="1"/>
          </p:nvPr>
        </p:nvSpPr>
        <p:spPr>
          <a:xfrm>
            <a:off x="838200" y="1825625"/>
            <a:ext cx="10515600" cy="4643414"/>
          </a:xfrm>
        </p:spPr>
        <p:txBody>
          <a:bodyPr>
            <a:normAutofit/>
          </a:bodyPr>
          <a:lstStyle/>
          <a:p>
            <a:r>
              <a:rPr lang="en-GB" dirty="0" smtClean="0">
                <a:latin typeface="Calibri" panose="020F0502020204030204" pitchFamily="34" charset="0"/>
                <a:ea typeface="Times New Roman" panose="02020603050405020304" pitchFamily="18" charset="0"/>
                <a:cs typeface="Times New Roman" panose="02020603050405020304" pitchFamily="18" charset="0"/>
              </a:rPr>
              <a:t>Bubbles make it much easier for pupils to do what they were doing before, with sensible risk management </a:t>
            </a:r>
          </a:p>
          <a:p>
            <a:r>
              <a:rPr lang="en-GB" dirty="0" smtClean="0">
                <a:latin typeface="Calibri" panose="020F0502020204030204" pitchFamily="34" charset="0"/>
                <a:ea typeface="Times New Roman" panose="02020603050405020304" pitchFamily="18" charset="0"/>
                <a:cs typeface="Times New Roman" panose="02020603050405020304" pitchFamily="18" charset="0"/>
              </a:rPr>
              <a:t>In Primary, bubbles are typically a class or year group, in secondary a year group</a:t>
            </a:r>
          </a:p>
          <a:p>
            <a:r>
              <a:rPr lang="en-GB" dirty="0" smtClean="0">
                <a:latin typeface="Calibri" panose="020F0502020204030204" pitchFamily="34" charset="0"/>
                <a:ea typeface="Calibri" panose="020F0502020204030204" pitchFamily="34" charset="0"/>
                <a:cs typeface="Times New Roman" panose="02020603050405020304" pitchFamily="18" charset="0"/>
              </a:rPr>
              <a:t>There shouldn’t be as many constraints, particularly in primary around pupil movement within the bubble and if you/or your child is anxious about this element of return – talk to your child’s class teacher or form tutor</a:t>
            </a:r>
          </a:p>
          <a:p>
            <a:r>
              <a:rPr lang="en-GB" dirty="0" smtClean="0">
                <a:latin typeface="Calibri" panose="020F0502020204030204" pitchFamily="34" charset="0"/>
                <a:ea typeface="Calibri" panose="020F0502020204030204" pitchFamily="34" charset="0"/>
                <a:cs typeface="Times New Roman" panose="02020603050405020304" pitchFamily="18" charset="0"/>
              </a:rPr>
              <a:t>Bubbles should allow for greater safe social interaction between the CYP that are within them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31972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Bubbles</a:t>
            </a:r>
            <a:endParaRPr lang="en-GB" b="1" dirty="0">
              <a:solidFill>
                <a:srgbClr val="00B050"/>
              </a:solidFill>
            </a:endParaRPr>
          </a:p>
        </p:txBody>
      </p:sp>
      <p:sp>
        <p:nvSpPr>
          <p:cNvPr id="3" name="Content Placeholder 2"/>
          <p:cNvSpPr>
            <a:spLocks noGrp="1"/>
          </p:cNvSpPr>
          <p:nvPr>
            <p:ph idx="1"/>
          </p:nvPr>
        </p:nvSpPr>
        <p:spPr/>
        <p:txBody>
          <a:bodyPr>
            <a:normAutofit/>
          </a:bodyPr>
          <a:lstStyle/>
          <a:p>
            <a:endParaRPr lang="en-GB" dirty="0" smtClean="0"/>
          </a:p>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22973"/>
            <a:ext cx="8374039" cy="4556641"/>
          </a:xfrm>
          <a:prstGeom prst="rect">
            <a:avLst/>
          </a:prstGeom>
        </p:spPr>
      </p:pic>
    </p:spTree>
    <p:extLst>
      <p:ext uri="{BB962C8B-B14F-4D97-AF65-F5344CB8AC3E}">
        <p14:creationId xmlns:p14="http://schemas.microsoft.com/office/powerpoint/2010/main" val="289608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Confirmed cases and local lockdown</a:t>
            </a:r>
            <a:endParaRPr lang="en-GB" b="1" dirty="0">
              <a:solidFill>
                <a:srgbClr val="00B050"/>
              </a:solidFill>
            </a:endParaRPr>
          </a:p>
        </p:txBody>
      </p:sp>
      <p:sp>
        <p:nvSpPr>
          <p:cNvPr id="3" name="Content Placeholder 2"/>
          <p:cNvSpPr>
            <a:spLocks noGrp="1"/>
          </p:cNvSpPr>
          <p:nvPr>
            <p:ph idx="1"/>
          </p:nvPr>
        </p:nvSpPr>
        <p:spPr/>
        <p:txBody>
          <a:bodyPr>
            <a:normAutofit lnSpcReduction="10000"/>
          </a:bodyPr>
          <a:lstStyle/>
          <a:p>
            <a:r>
              <a:rPr lang="en-GB" dirty="0" smtClean="0"/>
              <a:t>The schools will have in place systems and processes if for any reason they will need to partially close or close in the context of a confirmed case or during a local lockdown.  </a:t>
            </a:r>
          </a:p>
          <a:p>
            <a:r>
              <a:rPr lang="en-GB" dirty="0" smtClean="0"/>
              <a:t>There should be clear guidance from the school and a home learning offer.  If a bubble is closed, then the bubble should receive an online learning offer, the same would apply if a school were to close for any reason.  </a:t>
            </a:r>
            <a:endParaRPr lang="en-GB" dirty="0"/>
          </a:p>
          <a:p>
            <a:r>
              <a:rPr lang="en-GB" dirty="0" smtClean="0"/>
              <a:t>In a school partial or full closure in the Autumn Term, it is more likely that there will be a much clearer timeframe for return that should alleviate some of the anxieties that children and parents/carers will have</a:t>
            </a:r>
          </a:p>
          <a:p>
            <a:endParaRPr lang="en-GB" dirty="0" smtClean="0"/>
          </a:p>
          <a:p>
            <a:endParaRPr lang="en-GB" dirty="0"/>
          </a:p>
        </p:txBody>
      </p:sp>
    </p:spTree>
    <p:extLst>
      <p:ext uri="{BB962C8B-B14F-4D97-AF65-F5344CB8AC3E}">
        <p14:creationId xmlns:p14="http://schemas.microsoft.com/office/powerpoint/2010/main" val="100287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School and Parent relationship</a:t>
            </a:r>
            <a:endParaRPr lang="en-GB"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en-GB" dirty="0" smtClean="0"/>
              <a:t>Know your bubble: this can really help you and help your child, the school will be able to explain the bubble size and these have been tailored to meet need</a:t>
            </a:r>
          </a:p>
          <a:p>
            <a:r>
              <a:rPr lang="en-GB" dirty="0" smtClean="0"/>
              <a:t>Don’t be afraid to ask questions: most schools are very happy to share their risk management measures and processes</a:t>
            </a:r>
          </a:p>
          <a:p>
            <a:r>
              <a:rPr lang="en-GB" dirty="0" smtClean="0"/>
              <a:t>If you have been bombarded with information from a school, its probably because they want to provide as much support as possible.  There is often mileage in going back and just asking for the key points</a:t>
            </a:r>
          </a:p>
          <a:p>
            <a:r>
              <a:rPr lang="en-GB" dirty="0" smtClean="0"/>
              <a:t>Coproduction is important, so if you have an EHCP use the next week to work with the school to look at how this will be delivered in the short and then long term</a:t>
            </a:r>
          </a:p>
          <a:p>
            <a:r>
              <a:rPr lang="en-GB" dirty="0" smtClean="0"/>
              <a:t>If you are expecting the full return of your CYP then be really clear to state this, we are supporting phasing in the more exceptional circumstances, but this will not be the norm</a:t>
            </a:r>
          </a:p>
          <a:p>
            <a:endParaRPr lang="en-GB" dirty="0" smtClean="0"/>
          </a:p>
          <a:p>
            <a:endParaRPr lang="en-GB" dirty="0"/>
          </a:p>
        </p:txBody>
      </p:sp>
    </p:spTree>
    <p:extLst>
      <p:ext uri="{BB962C8B-B14F-4D97-AF65-F5344CB8AC3E}">
        <p14:creationId xmlns:p14="http://schemas.microsoft.com/office/powerpoint/2010/main" val="369487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normAutofit/>
          </a:bodyPr>
          <a:lstStyle/>
          <a:p>
            <a:r>
              <a:rPr lang="en-GB" sz="4800" b="1" dirty="0" smtClean="0">
                <a:solidFill>
                  <a:srgbClr val="00B050"/>
                </a:solidFill>
              </a:rPr>
              <a:t>Overview of session</a:t>
            </a:r>
            <a:endParaRPr lang="en-GB" sz="4800" b="1" dirty="0">
              <a:solidFill>
                <a:srgbClr val="00B050"/>
              </a:solidFill>
            </a:endParaRPr>
          </a:p>
        </p:txBody>
      </p:sp>
      <p:sp>
        <p:nvSpPr>
          <p:cNvPr id="4" name="Rectangle 3"/>
          <p:cNvSpPr/>
          <p:nvPr/>
        </p:nvSpPr>
        <p:spPr>
          <a:xfrm>
            <a:off x="818866" y="1028343"/>
            <a:ext cx="10822674" cy="400110"/>
          </a:xfrm>
          <a:prstGeom prst="rect">
            <a:avLst/>
          </a:prstGeom>
        </p:spPr>
        <p:txBody>
          <a:bodyPr wrap="square">
            <a:spAutoFit/>
          </a:bodyPr>
          <a:lstStyle/>
          <a:p>
            <a:pPr marL="285750" lvl="0" indent="-285750">
              <a:spcAft>
                <a:spcPts val="0"/>
              </a:spcAft>
              <a:buFont typeface="Wingdings" panose="05000000000000000000" pitchFamily="2" charset="2"/>
              <a:buChar char="ü"/>
            </a:pPr>
            <a:endParaRPr lang="en-GB" sz="2000" dirty="0">
              <a:solidFill>
                <a:srgbClr val="0070C0"/>
              </a:solidFill>
            </a:endParaRPr>
          </a:p>
        </p:txBody>
      </p:sp>
      <p:graphicFrame>
        <p:nvGraphicFramePr>
          <p:cNvPr id="7" name="Diagram 6"/>
          <p:cNvGraphicFramePr/>
          <p:nvPr>
            <p:extLst>
              <p:ext uri="{D42A27DB-BD31-4B8C-83A1-F6EECF244321}">
                <p14:modId xmlns:p14="http://schemas.microsoft.com/office/powerpoint/2010/main" val="1314939322"/>
              </p:ext>
            </p:extLst>
          </p:nvPr>
        </p:nvGraphicFramePr>
        <p:xfrm>
          <a:off x="3501030" y="56954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231" y="1690688"/>
            <a:ext cx="2950570" cy="1919491"/>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231" y="4156668"/>
            <a:ext cx="3810000" cy="1190625"/>
          </a:xfrm>
          <a:prstGeom prst="rect">
            <a:avLst/>
          </a:prstGeom>
        </p:spPr>
      </p:pic>
    </p:spTree>
    <p:extLst>
      <p:ext uri="{BB962C8B-B14F-4D97-AF65-F5344CB8AC3E}">
        <p14:creationId xmlns:p14="http://schemas.microsoft.com/office/powerpoint/2010/main" val="1140212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School preparations (SEND)</a:t>
            </a:r>
            <a:endParaRPr lang="en-GB" b="1" dirty="0">
              <a:solidFill>
                <a:srgbClr val="00B050"/>
              </a:solidFill>
            </a:endParaRPr>
          </a:p>
        </p:txBody>
      </p:sp>
      <p:sp>
        <p:nvSpPr>
          <p:cNvPr id="3" name="Content Placeholder 2"/>
          <p:cNvSpPr>
            <a:spLocks noGrp="1"/>
          </p:cNvSpPr>
          <p:nvPr>
            <p:ph idx="1"/>
          </p:nvPr>
        </p:nvSpPr>
        <p:spPr>
          <a:xfrm>
            <a:off x="838200" y="1375249"/>
            <a:ext cx="10515600" cy="4351338"/>
          </a:xfrm>
        </p:spPr>
        <p:txBody>
          <a:bodyPr>
            <a:normAutofit/>
          </a:bodyPr>
          <a:lstStyle/>
          <a:p>
            <a:r>
              <a:rPr lang="en-GB" dirty="0" smtClean="0"/>
              <a:t>The </a:t>
            </a:r>
            <a:r>
              <a:rPr lang="en-GB" dirty="0" err="1" smtClean="0"/>
              <a:t>DfE</a:t>
            </a:r>
            <a:r>
              <a:rPr lang="en-GB" dirty="0" smtClean="0"/>
              <a:t> guidance says: ‘some pupils with SEND will need specific help and preparation for the changes to routine so teachers and </a:t>
            </a:r>
            <a:r>
              <a:rPr lang="en-GB" dirty="0" err="1" smtClean="0"/>
              <a:t>SENCos</a:t>
            </a:r>
            <a:r>
              <a:rPr lang="en-GB" dirty="0" smtClean="0"/>
              <a:t> should plan to meet needs, for example using social stories</a:t>
            </a:r>
          </a:p>
          <a:p>
            <a:r>
              <a:rPr lang="en-GB" dirty="0" smtClean="0"/>
              <a:t>If your child has SEND, the school </a:t>
            </a:r>
            <a:r>
              <a:rPr lang="en-GB" dirty="0" err="1" smtClean="0"/>
              <a:t>SENCo</a:t>
            </a:r>
            <a:r>
              <a:rPr lang="en-GB" dirty="0" smtClean="0"/>
              <a:t>/class teacher should have been in touch during the latter part of the summer term and should be there at the start of the new term to agree a plan of support.  Virtual meetings are always possible.</a:t>
            </a:r>
          </a:p>
          <a:p>
            <a:r>
              <a:rPr lang="en-GB" dirty="0" smtClean="0"/>
              <a:t>All school must publish details on their websites which will include the details of the </a:t>
            </a:r>
            <a:r>
              <a:rPr lang="en-GB" dirty="0" err="1" smtClean="0"/>
              <a:t>SENCo</a:t>
            </a:r>
            <a:r>
              <a:rPr lang="en-GB" dirty="0" smtClean="0"/>
              <a:t> and which should also contain information on how they will involve parents and carers in their child’s education</a:t>
            </a:r>
            <a:endParaRPr lang="en-GB" dirty="0"/>
          </a:p>
        </p:txBody>
      </p:sp>
    </p:spTree>
    <p:extLst>
      <p:ext uri="{BB962C8B-B14F-4D97-AF65-F5344CB8AC3E}">
        <p14:creationId xmlns:p14="http://schemas.microsoft.com/office/powerpoint/2010/main" val="1310082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Your child’s new class teacher needs to know (SEND) – so help them to help you…</a:t>
            </a:r>
            <a:endParaRPr lang="en-GB" b="1" dirty="0">
              <a:solidFill>
                <a:srgbClr val="00B050"/>
              </a:solidFill>
            </a:endParaRPr>
          </a:p>
        </p:txBody>
      </p:sp>
      <p:sp>
        <p:nvSpPr>
          <p:cNvPr id="3" name="Content Placeholder 2"/>
          <p:cNvSpPr>
            <a:spLocks noGrp="1"/>
          </p:cNvSpPr>
          <p:nvPr>
            <p:ph idx="1"/>
          </p:nvPr>
        </p:nvSpPr>
        <p:spPr>
          <a:xfrm>
            <a:off x="838200" y="1552670"/>
            <a:ext cx="10515600" cy="4351338"/>
          </a:xfrm>
        </p:spPr>
        <p:txBody>
          <a:bodyPr>
            <a:normAutofit/>
          </a:bodyPr>
          <a:lstStyle/>
          <a:p>
            <a:r>
              <a:rPr lang="en-GB" dirty="0" smtClean="0"/>
              <a:t>What your child is good at and what they enjoy</a:t>
            </a:r>
          </a:p>
          <a:p>
            <a:r>
              <a:rPr lang="en-GB" dirty="0" smtClean="0"/>
              <a:t>What helps them listen, focus and learn and the best ways to communicate with them</a:t>
            </a:r>
          </a:p>
          <a:p>
            <a:r>
              <a:rPr lang="en-GB" dirty="0" smtClean="0"/>
              <a:t>What helps them to calm down if they get distressed or stressed and any triggers</a:t>
            </a:r>
          </a:p>
          <a:p>
            <a:r>
              <a:rPr lang="en-GB" dirty="0" smtClean="0"/>
              <a:t>What they might find difficult in the return to school and what you and your child think will make it better.</a:t>
            </a:r>
          </a:p>
          <a:p>
            <a:pPr marL="0" indent="0">
              <a:buNone/>
            </a:pPr>
            <a:r>
              <a:rPr lang="en-GB" dirty="0" smtClean="0"/>
              <a:t>It is important to share information with your child’s class teacher and/or tutor as this can be disseminated to other staff. </a:t>
            </a:r>
            <a:endParaRPr lang="en-GB" dirty="0"/>
          </a:p>
        </p:txBody>
      </p:sp>
    </p:spTree>
    <p:extLst>
      <p:ext uri="{BB962C8B-B14F-4D97-AF65-F5344CB8AC3E}">
        <p14:creationId xmlns:p14="http://schemas.microsoft.com/office/powerpoint/2010/main" val="277421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Children with an EHCP</a:t>
            </a:r>
            <a:endParaRPr lang="en-GB" b="1" dirty="0">
              <a:solidFill>
                <a:srgbClr val="00B050"/>
              </a:solidFill>
            </a:endParaRPr>
          </a:p>
        </p:txBody>
      </p:sp>
      <p:sp>
        <p:nvSpPr>
          <p:cNvPr id="3" name="Content Placeholder 2"/>
          <p:cNvSpPr>
            <a:spLocks noGrp="1"/>
          </p:cNvSpPr>
          <p:nvPr>
            <p:ph idx="1"/>
          </p:nvPr>
        </p:nvSpPr>
        <p:spPr>
          <a:xfrm>
            <a:off x="838200" y="1607167"/>
            <a:ext cx="10515600" cy="4351338"/>
          </a:xfrm>
        </p:spPr>
        <p:txBody>
          <a:bodyPr>
            <a:normAutofit lnSpcReduction="10000"/>
          </a:bodyPr>
          <a:lstStyle/>
          <a:p>
            <a:r>
              <a:rPr lang="en-GB" dirty="0" smtClean="0"/>
              <a:t>During the lockdown the Coronavirus Act allowed the Secretary of State to issue a notice, on a month by month basis, to relax the LA and health duty to secure provision in an EHC plan to reasonable endeavours</a:t>
            </a:r>
          </a:p>
          <a:p>
            <a:r>
              <a:rPr lang="en-GB" dirty="0" smtClean="0"/>
              <a:t>From the 1</a:t>
            </a:r>
            <a:r>
              <a:rPr lang="en-GB" baseline="30000" dirty="0" smtClean="0"/>
              <a:t>st</a:t>
            </a:r>
            <a:r>
              <a:rPr lang="en-GB" dirty="0" smtClean="0"/>
              <a:t> August however, the LA and health need to secure full provision as specified in the EHCP</a:t>
            </a:r>
          </a:p>
          <a:p>
            <a:r>
              <a:rPr lang="en-GB" dirty="0" smtClean="0"/>
              <a:t>Until the 25</a:t>
            </a:r>
            <a:r>
              <a:rPr lang="en-GB" baseline="30000" dirty="0" smtClean="0"/>
              <a:t>th</a:t>
            </a:r>
            <a:r>
              <a:rPr lang="en-GB" dirty="0" smtClean="0"/>
              <a:t> September, the Coronavirus Act allows for the timescale of reviewing an EHC plan, to be temporarily changed to as soon as reasonably practicable</a:t>
            </a:r>
          </a:p>
          <a:p>
            <a:r>
              <a:rPr lang="en-GB" dirty="0" smtClean="0"/>
              <a:t>This can only be applied on an individual case basis and only until the 25</a:t>
            </a:r>
            <a:r>
              <a:rPr lang="en-GB" baseline="30000" dirty="0" smtClean="0"/>
              <a:t>th</a:t>
            </a:r>
            <a:r>
              <a:rPr lang="en-GB" dirty="0" smtClean="0"/>
              <a:t> September</a:t>
            </a:r>
            <a:endParaRPr lang="en-GB" dirty="0"/>
          </a:p>
        </p:txBody>
      </p:sp>
    </p:spTree>
    <p:extLst>
      <p:ext uri="{BB962C8B-B14F-4D97-AF65-F5344CB8AC3E}">
        <p14:creationId xmlns:p14="http://schemas.microsoft.com/office/powerpoint/2010/main" val="127306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Children with an EHCP</a:t>
            </a:r>
            <a:endParaRPr lang="en-GB" b="1" dirty="0">
              <a:solidFill>
                <a:srgbClr val="00B050"/>
              </a:solidFill>
            </a:endParaRPr>
          </a:p>
        </p:txBody>
      </p:sp>
      <p:sp>
        <p:nvSpPr>
          <p:cNvPr id="3" name="Content Placeholder 2"/>
          <p:cNvSpPr>
            <a:spLocks noGrp="1"/>
          </p:cNvSpPr>
          <p:nvPr>
            <p:ph idx="1"/>
          </p:nvPr>
        </p:nvSpPr>
        <p:spPr>
          <a:xfrm>
            <a:off x="838200" y="1264857"/>
            <a:ext cx="10515600" cy="4351338"/>
          </a:xfrm>
        </p:spPr>
        <p:txBody>
          <a:bodyPr>
            <a:normAutofit lnSpcReduction="10000"/>
          </a:bodyPr>
          <a:lstStyle/>
          <a:p>
            <a:r>
              <a:rPr lang="en-GB" dirty="0" smtClean="0"/>
              <a:t>The </a:t>
            </a:r>
            <a:r>
              <a:rPr lang="en-GB" dirty="0" err="1" smtClean="0"/>
              <a:t>DfE</a:t>
            </a:r>
            <a:r>
              <a:rPr lang="en-GB" dirty="0" smtClean="0"/>
              <a:t> guidance is clear that for a child with an EHC Plan: ‘schools should, in the spirit of coproduction, contact parents and involve them in the planning for their child’s return to the school from the start of the Autumn Term</a:t>
            </a:r>
          </a:p>
          <a:p>
            <a:r>
              <a:rPr lang="en-GB" dirty="0" smtClean="0"/>
              <a:t>Settings should also contact and involve young people over 16 who have education, health and care plans</a:t>
            </a:r>
          </a:p>
          <a:p>
            <a:r>
              <a:rPr lang="en-GB" dirty="0" smtClean="0"/>
              <a:t>This planning may involve, visits to the settings in advance of the return of all CYP, social stories, remote contact with the class teacher/</a:t>
            </a:r>
            <a:r>
              <a:rPr lang="en-GB" dirty="0" err="1" smtClean="0"/>
              <a:t>SENCo</a:t>
            </a:r>
            <a:r>
              <a:rPr lang="en-GB" dirty="0" smtClean="0"/>
              <a:t>, email contact and sharing of resources</a:t>
            </a:r>
          </a:p>
          <a:p>
            <a:r>
              <a:rPr lang="en-GB" dirty="0" smtClean="0"/>
              <a:t>There will need to be flexibility – bathroom breaks/use of the outdoors and other measures can be adapted to meet need</a:t>
            </a:r>
            <a:endParaRPr lang="en-GB" dirty="0"/>
          </a:p>
        </p:txBody>
      </p:sp>
    </p:spTree>
    <p:extLst>
      <p:ext uri="{BB962C8B-B14F-4D97-AF65-F5344CB8AC3E}">
        <p14:creationId xmlns:p14="http://schemas.microsoft.com/office/powerpoint/2010/main" val="394221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Specialist settings</a:t>
            </a:r>
            <a:endParaRPr lang="en-GB" b="1" dirty="0">
              <a:solidFill>
                <a:srgbClr val="00B050"/>
              </a:solidFill>
            </a:endParaRPr>
          </a:p>
        </p:txBody>
      </p:sp>
      <p:sp>
        <p:nvSpPr>
          <p:cNvPr id="3" name="Content Placeholder 2"/>
          <p:cNvSpPr>
            <a:spLocks noGrp="1"/>
          </p:cNvSpPr>
          <p:nvPr>
            <p:ph idx="1"/>
          </p:nvPr>
        </p:nvSpPr>
        <p:spPr>
          <a:xfrm>
            <a:off x="838200" y="1361601"/>
            <a:ext cx="10515600" cy="4351338"/>
          </a:xfrm>
        </p:spPr>
        <p:txBody>
          <a:bodyPr>
            <a:normAutofit lnSpcReduction="10000"/>
          </a:bodyPr>
          <a:lstStyle/>
          <a:p>
            <a:r>
              <a:rPr lang="en-GB" dirty="0" smtClean="0"/>
              <a:t>The expectation is that specialists, clinicians, therapists and other support staff to provide support for pupils as usual with SEND</a:t>
            </a:r>
          </a:p>
          <a:p>
            <a:r>
              <a:rPr lang="en-GB" dirty="0" smtClean="0"/>
              <a:t>We would expect that before the CYP return that staff are suitably trained and supported, with PPE (where there are very specific medical needs involved)</a:t>
            </a:r>
          </a:p>
          <a:p>
            <a:r>
              <a:rPr lang="en-GB" dirty="0" smtClean="0"/>
              <a:t>There may be a phasing in of CYP if agreed with parents and carers in some circumstances and where this is deemed the most appropriate route with the child.  The schools will look different, so there may be specific circumstances where a more structured route is appropriate</a:t>
            </a:r>
          </a:p>
          <a:p>
            <a:r>
              <a:rPr lang="en-GB" dirty="0" smtClean="0"/>
              <a:t>Home learning/tuition may be possible with appropriate risk assessments in place, check with your provider </a:t>
            </a:r>
            <a:endParaRPr lang="en-GB" dirty="0"/>
          </a:p>
        </p:txBody>
      </p:sp>
    </p:spTree>
    <p:extLst>
      <p:ext uri="{BB962C8B-B14F-4D97-AF65-F5344CB8AC3E}">
        <p14:creationId xmlns:p14="http://schemas.microsoft.com/office/powerpoint/2010/main" val="3131351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a:xfrm>
            <a:off x="346880" y="318022"/>
            <a:ext cx="10515600" cy="1325563"/>
          </a:xfrm>
        </p:spPr>
        <p:txBody>
          <a:bodyPr/>
          <a:lstStyle/>
          <a:p>
            <a:r>
              <a:rPr lang="en-GB" dirty="0" smtClean="0">
                <a:solidFill>
                  <a:schemeClr val="accent6"/>
                </a:solidFill>
              </a:rPr>
              <a:t>DFE View on professionals visiting</a:t>
            </a:r>
            <a:endParaRPr lang="en-GB" dirty="0">
              <a:solidFill>
                <a:schemeClr val="accent6"/>
              </a:solidFill>
            </a:endParaRPr>
          </a:p>
        </p:txBody>
      </p:sp>
      <p:sp>
        <p:nvSpPr>
          <p:cNvPr id="3" name="Content Placeholder 2"/>
          <p:cNvSpPr>
            <a:spLocks noGrp="1"/>
          </p:cNvSpPr>
          <p:nvPr>
            <p:ph idx="1"/>
          </p:nvPr>
        </p:nvSpPr>
        <p:spPr/>
        <p:txBody>
          <a:bodyPr/>
          <a:lstStyle/>
          <a:p>
            <a:pPr marL="0" indent="0">
              <a:buNone/>
            </a:pPr>
            <a:r>
              <a:rPr lang="en-GB" dirty="0" smtClean="0"/>
              <a:t>“Schools cannot refuse admission to visiting professionals unless of course they have symptoms” (Andre </a:t>
            </a:r>
            <a:r>
              <a:rPr lang="en-GB" dirty="0" err="1" smtClean="0"/>
              <a:t>Immich</a:t>
            </a:r>
            <a:r>
              <a:rPr lang="en-GB" dirty="0" smtClean="0"/>
              <a:t> 16/7/2020). </a:t>
            </a:r>
          </a:p>
          <a:p>
            <a:pPr marL="0" indent="0">
              <a:buNone/>
            </a:pPr>
            <a:endParaRPr lang="en-GB" dirty="0" smtClean="0"/>
          </a:p>
          <a:p>
            <a:pPr marL="0" indent="0">
              <a:buNone/>
            </a:pPr>
            <a:r>
              <a:rPr lang="en-GB" dirty="0" smtClean="0"/>
              <a:t>However, we want to respect our local leaders and support them in their endeavours to open their educational settings safely.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80" y="5007282"/>
            <a:ext cx="20002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58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3052"/>
            <a:ext cx="12192000" cy="6834948"/>
          </a:xfrm>
          <a:prstGeom prst="rect">
            <a:avLst/>
          </a:prstGeom>
        </p:spPr>
      </p:pic>
      <p:sp>
        <p:nvSpPr>
          <p:cNvPr id="3" name="Content Placeholder 2"/>
          <p:cNvSpPr>
            <a:spLocks noGrp="1"/>
          </p:cNvSpPr>
          <p:nvPr>
            <p:ph idx="1"/>
          </p:nvPr>
        </p:nvSpPr>
        <p:spPr>
          <a:xfrm>
            <a:off x="1981200" y="1995986"/>
            <a:ext cx="8229600" cy="2836912"/>
          </a:xfrm>
        </p:spPr>
        <p:txBody>
          <a:bodyPr>
            <a:normAutofit/>
          </a:bodyPr>
          <a:lstStyle/>
          <a:p>
            <a:pPr marL="514350" indent="-514350">
              <a:buFont typeface="+mj-lt"/>
              <a:buAutoNum type="arabicPeriod"/>
            </a:pPr>
            <a:r>
              <a:rPr lang="en-GB" i="1" dirty="0" smtClean="0"/>
              <a:t>All visiting staff to adhere to the individual setting protocols on PPE and working practices</a:t>
            </a:r>
            <a:endParaRPr lang="en-GB" dirty="0" smtClean="0"/>
          </a:p>
          <a:p>
            <a:pPr marL="514350" indent="-514350">
              <a:buFont typeface="+mj-lt"/>
              <a:buAutoNum type="arabicPeriod"/>
            </a:pPr>
            <a:r>
              <a:rPr lang="en-GB" i="1" dirty="0" smtClean="0"/>
              <a:t>All teams to have their own practices based on the following principles:</a:t>
            </a:r>
          </a:p>
          <a:p>
            <a:endParaRPr lang="en-GB" dirty="0"/>
          </a:p>
        </p:txBody>
      </p:sp>
      <p:sp>
        <p:nvSpPr>
          <p:cNvPr id="4" name="TextBox 3"/>
          <p:cNvSpPr txBox="1"/>
          <p:nvPr/>
        </p:nvSpPr>
        <p:spPr>
          <a:xfrm>
            <a:off x="2567608" y="4725145"/>
            <a:ext cx="7056784" cy="646331"/>
          </a:xfrm>
          <a:prstGeom prst="rect">
            <a:avLst/>
          </a:prstGeom>
          <a:solidFill>
            <a:srgbClr val="92D050"/>
          </a:solidFill>
        </p:spPr>
        <p:txBody>
          <a:bodyPr wrap="square" rtlCol="0">
            <a:spAutoFit/>
          </a:bodyPr>
          <a:lstStyle/>
          <a:p>
            <a:pPr algn="ctr"/>
            <a:r>
              <a:rPr lang="en-GB" i="1" dirty="0"/>
              <a:t>Individual agencies and teams need to take responsibility for how visiting staff can ensure our schools are safe places</a:t>
            </a:r>
            <a:r>
              <a:rPr lang="en-GB" dirty="0"/>
              <a:t>. </a:t>
            </a:r>
          </a:p>
        </p:txBody>
      </p:sp>
      <p:sp>
        <p:nvSpPr>
          <p:cNvPr id="5" name="Title 4"/>
          <p:cNvSpPr>
            <a:spLocks noGrp="1"/>
          </p:cNvSpPr>
          <p:nvPr>
            <p:ph type="title"/>
          </p:nvPr>
        </p:nvSpPr>
        <p:spPr/>
        <p:txBody>
          <a:bodyPr/>
          <a:lstStyle/>
          <a:p>
            <a:r>
              <a:rPr lang="en-GB" dirty="0" smtClean="0">
                <a:solidFill>
                  <a:schemeClr val="accent6"/>
                </a:solidFill>
              </a:rPr>
              <a:t>How are we supporting school leaders?</a:t>
            </a:r>
            <a:endParaRPr lang="en-GB" dirty="0">
              <a:solidFill>
                <a:schemeClr val="accent6"/>
              </a:solidFill>
            </a:endParaRPr>
          </a:p>
        </p:txBody>
      </p:sp>
    </p:spTree>
    <p:extLst>
      <p:ext uri="{BB962C8B-B14F-4D97-AF65-F5344CB8AC3E}">
        <p14:creationId xmlns:p14="http://schemas.microsoft.com/office/powerpoint/2010/main" val="378944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GB" dirty="0" smtClean="0"/>
              <a:t>They will continue to make use of technologies to support face to face meetings where ever possible;</a:t>
            </a:r>
          </a:p>
          <a:p>
            <a:pPr marL="514350" indent="-514350">
              <a:buFont typeface="+mj-lt"/>
              <a:buAutoNum type="arabicPeriod"/>
            </a:pPr>
            <a:r>
              <a:rPr lang="en-GB" dirty="0" smtClean="0"/>
              <a:t>They will work to identify and prioritise the most vulnerable pupils and to focus schools visits on this cohort;</a:t>
            </a:r>
          </a:p>
          <a:p>
            <a:pPr marL="514350" indent="-514350">
              <a:buFont typeface="+mj-lt"/>
              <a:buAutoNum type="arabicPeriod"/>
            </a:pPr>
            <a:r>
              <a:rPr lang="en-GB" dirty="0" smtClean="0"/>
              <a:t>They will limit the number of visits per day and ensure guidance on hygiene routines (such as handwashing) are followed. This will be reviewed regularly;</a:t>
            </a:r>
          </a:p>
          <a:p>
            <a:pPr marL="514350" indent="-514350">
              <a:buFont typeface="+mj-lt"/>
              <a:buAutoNum type="arabicPeriod"/>
            </a:pPr>
            <a:r>
              <a:rPr lang="en-GB" dirty="0" smtClean="0"/>
              <a:t>They will not visit educational settings if we are unwell and quarantine guidance will be followed. We will adhere to any contract tracing procedures;</a:t>
            </a:r>
          </a:p>
          <a:p>
            <a:pPr marL="514350" indent="-514350">
              <a:buFont typeface="+mj-lt"/>
              <a:buAutoNum type="arabicPeriod"/>
            </a:pPr>
            <a:r>
              <a:rPr lang="en-GB" dirty="0" smtClean="0"/>
              <a:t>They will liaise with you before visiting to ensure we follow your processes and procedures; </a:t>
            </a:r>
          </a:p>
          <a:p>
            <a:pPr marL="514350" indent="-514350">
              <a:buFont typeface="+mj-lt"/>
              <a:buAutoNum type="arabicPeriod"/>
            </a:pPr>
            <a:r>
              <a:rPr lang="en-GB" dirty="0" smtClean="0"/>
              <a:t>If we can work with a young person elsewhere (such as a home visit) we will endeavour to do so. We will use risk assessments to keep all safe when we do make home visits.</a:t>
            </a:r>
          </a:p>
          <a:p>
            <a:pPr marL="514350" indent="-514350">
              <a:buFont typeface="+mj-lt"/>
              <a:buAutoNum type="arabicPeriod"/>
            </a:pPr>
            <a:r>
              <a:rPr lang="en-GB" dirty="0" smtClean="0"/>
              <a:t>We will be mindful of individual needs when using PPE and social distancing depending on the varies needs of our children and young people.  </a:t>
            </a:r>
          </a:p>
          <a:p>
            <a:pPr marL="0" indent="0">
              <a:buNone/>
            </a:pPr>
            <a:endParaRPr lang="en-GB" dirty="0"/>
          </a:p>
        </p:txBody>
      </p:sp>
      <p:sp>
        <p:nvSpPr>
          <p:cNvPr id="4" name="Title 3"/>
          <p:cNvSpPr>
            <a:spLocks noGrp="1"/>
          </p:cNvSpPr>
          <p:nvPr>
            <p:ph type="title"/>
          </p:nvPr>
        </p:nvSpPr>
        <p:spPr/>
        <p:txBody>
          <a:bodyPr/>
          <a:lstStyle/>
          <a:p>
            <a:r>
              <a:rPr lang="en-GB" dirty="0" smtClean="0">
                <a:solidFill>
                  <a:schemeClr val="accent6"/>
                </a:solidFill>
              </a:rPr>
              <a:t>South Gloucestershire professionals approach</a:t>
            </a:r>
            <a:endParaRPr lang="en-GB" dirty="0">
              <a:solidFill>
                <a:schemeClr val="accent6"/>
              </a:solidFill>
            </a:endParaRPr>
          </a:p>
        </p:txBody>
      </p:sp>
    </p:spTree>
    <p:extLst>
      <p:ext uri="{BB962C8B-B14F-4D97-AF65-F5344CB8AC3E}">
        <p14:creationId xmlns:p14="http://schemas.microsoft.com/office/powerpoint/2010/main" val="19398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Some specific questions</a:t>
            </a:r>
            <a:endParaRPr lang="en-GB"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GB" dirty="0"/>
              <a:t>How will children with additional needs be supported in planning their return to school?</a:t>
            </a:r>
          </a:p>
          <a:p>
            <a:pPr marL="0" indent="0">
              <a:buNone/>
            </a:pPr>
            <a:endParaRPr lang="en-GB" dirty="0"/>
          </a:p>
          <a:p>
            <a:pPr marL="0" indent="0">
              <a:buNone/>
            </a:pPr>
            <a:r>
              <a:rPr lang="en-GB" dirty="0"/>
              <a:t>All schools </a:t>
            </a:r>
            <a:r>
              <a:rPr lang="en-GB" b="1" u="sng" dirty="0"/>
              <a:t>must have </a:t>
            </a:r>
            <a:r>
              <a:rPr lang="en-GB" dirty="0"/>
              <a:t>considered planning for children and young people with additional needs in their recovery </a:t>
            </a:r>
            <a:r>
              <a:rPr lang="en-GB" dirty="0" smtClean="0"/>
              <a:t>plans and risk assessments. </a:t>
            </a:r>
            <a:r>
              <a:rPr lang="en-GB" dirty="0"/>
              <a:t>They should be based on what they already know about the child’s needs and review </a:t>
            </a:r>
            <a:r>
              <a:rPr lang="en-GB" dirty="0" smtClean="0"/>
              <a:t>their </a:t>
            </a:r>
            <a:r>
              <a:rPr lang="en-GB" dirty="0"/>
              <a:t>individual plans in light of any impact of </a:t>
            </a:r>
            <a:r>
              <a:rPr lang="en-GB" dirty="0" smtClean="0"/>
              <a:t>Covid-19 with you. </a:t>
            </a:r>
            <a:r>
              <a:rPr lang="en-GB" dirty="0"/>
              <a:t>If there </a:t>
            </a:r>
            <a:r>
              <a:rPr lang="en-GB" dirty="0" smtClean="0"/>
              <a:t>are things which </a:t>
            </a:r>
            <a:r>
              <a:rPr lang="en-GB" dirty="0"/>
              <a:t>have increased the vulnerability of a child, this will be considered in the planning for their </a:t>
            </a:r>
            <a:r>
              <a:rPr lang="en-GB" dirty="0" smtClean="0"/>
              <a:t>return, but again should be coproduced.</a:t>
            </a:r>
            <a:endParaRPr lang="en-GB" dirty="0"/>
          </a:p>
          <a:p>
            <a:pPr marL="0" indent="0">
              <a:buNone/>
            </a:pPr>
            <a:endParaRPr lang="en-GB" dirty="0"/>
          </a:p>
        </p:txBody>
      </p:sp>
    </p:spTree>
    <p:extLst>
      <p:ext uri="{BB962C8B-B14F-4D97-AF65-F5344CB8AC3E}">
        <p14:creationId xmlns:p14="http://schemas.microsoft.com/office/powerpoint/2010/main" val="17264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a:xfrm>
            <a:off x="838200" y="0"/>
            <a:ext cx="10515600" cy="1325563"/>
          </a:xfrm>
        </p:spPr>
        <p:txBody>
          <a:bodyPr/>
          <a:lstStyle/>
          <a:p>
            <a:r>
              <a:rPr lang="en-GB" b="1" dirty="0" smtClean="0">
                <a:solidFill>
                  <a:srgbClr val="00B050"/>
                </a:solidFill>
              </a:rPr>
              <a:t>Some specific questions</a:t>
            </a:r>
            <a:endParaRPr lang="en-GB" b="1" dirty="0">
              <a:solidFill>
                <a:srgbClr val="00B050"/>
              </a:solidFill>
            </a:endParaRPr>
          </a:p>
        </p:txBody>
      </p:sp>
      <p:sp>
        <p:nvSpPr>
          <p:cNvPr id="3" name="Content Placeholder 2"/>
          <p:cNvSpPr>
            <a:spLocks noGrp="1"/>
          </p:cNvSpPr>
          <p:nvPr>
            <p:ph idx="1"/>
          </p:nvPr>
        </p:nvSpPr>
        <p:spPr>
          <a:xfrm>
            <a:off x="838200" y="1105468"/>
            <a:ext cx="11021704" cy="5063320"/>
          </a:xfrm>
        </p:spPr>
        <p:txBody>
          <a:bodyPr>
            <a:normAutofit fontScale="77500" lnSpcReduction="20000"/>
          </a:bodyPr>
          <a:lstStyle/>
          <a:p>
            <a:pPr marL="0" indent="0">
              <a:buNone/>
            </a:pPr>
            <a:r>
              <a:rPr lang="en-GB" dirty="0"/>
              <a:t>My child has ASD. Is there anything I can do to support them with the return to </a:t>
            </a:r>
            <a:r>
              <a:rPr lang="en-GB" dirty="0" smtClean="0"/>
              <a:t>school next week?</a:t>
            </a:r>
            <a:endParaRPr lang="en-GB" dirty="0"/>
          </a:p>
          <a:p>
            <a:pPr marL="0" indent="0">
              <a:buNone/>
            </a:pPr>
            <a:endParaRPr lang="en-GB" dirty="0"/>
          </a:p>
          <a:p>
            <a:pPr marL="0" indent="0">
              <a:buNone/>
            </a:pPr>
            <a:r>
              <a:rPr lang="en-GB" dirty="0" smtClean="0"/>
              <a:t>They may </a:t>
            </a:r>
            <a:r>
              <a:rPr lang="en-GB" dirty="0"/>
              <a:t>find change difficult and it is important that you help them to understand which parts of going to school will still be the same and what will be different - predictability and understanding will help your child to re-access school successfully in September. It </a:t>
            </a:r>
            <a:r>
              <a:rPr lang="en-GB" dirty="0" smtClean="0"/>
              <a:t>is important </a:t>
            </a:r>
            <a:r>
              <a:rPr lang="en-GB" dirty="0"/>
              <a:t>for you to know you can, at anytime, contact your child’s school or </a:t>
            </a:r>
            <a:r>
              <a:rPr lang="en-GB" dirty="0" smtClean="0"/>
              <a:t>educational setting</a:t>
            </a:r>
            <a:r>
              <a:rPr lang="en-GB" dirty="0"/>
              <a:t>, to talk to someone about your thoughts or concerns and plan with them a </a:t>
            </a:r>
            <a:r>
              <a:rPr lang="en-GB" dirty="0" smtClean="0"/>
              <a:t>child centred </a:t>
            </a:r>
            <a:r>
              <a:rPr lang="en-GB" dirty="0"/>
              <a:t>approach before your child returns to </a:t>
            </a:r>
            <a:r>
              <a:rPr lang="en-GB" dirty="0" smtClean="0"/>
              <a:t>school.  Your </a:t>
            </a:r>
            <a:r>
              <a:rPr lang="en-GB" dirty="0"/>
              <a:t>child’s school will be able to help you and your child understand the changes – </a:t>
            </a:r>
            <a:r>
              <a:rPr lang="en-GB" dirty="0" smtClean="0"/>
              <a:t>some ideas </a:t>
            </a:r>
            <a:r>
              <a:rPr lang="en-GB" dirty="0"/>
              <a:t>of how they might do this include: </a:t>
            </a:r>
            <a:r>
              <a:rPr lang="en-GB" dirty="0" smtClean="0"/>
              <a:t>-</a:t>
            </a:r>
          </a:p>
          <a:p>
            <a:pPr marL="0" indent="0">
              <a:buNone/>
            </a:pPr>
            <a:r>
              <a:rPr lang="en-GB" dirty="0" smtClean="0"/>
              <a:t>Short </a:t>
            </a:r>
            <a:r>
              <a:rPr lang="en-GB" dirty="0"/>
              <a:t>videos and photos of your child’s new…</a:t>
            </a:r>
            <a:br>
              <a:rPr lang="en-GB" dirty="0"/>
            </a:br>
            <a:r>
              <a:rPr lang="en-GB" dirty="0"/>
              <a:t>o Teacher, support team, new staff</a:t>
            </a:r>
            <a:br>
              <a:rPr lang="en-GB" dirty="0"/>
            </a:br>
            <a:r>
              <a:rPr lang="en-GB" dirty="0"/>
              <a:t>o Classroom, where they will sit, their peg/locker</a:t>
            </a:r>
            <a:br>
              <a:rPr lang="en-GB" dirty="0"/>
            </a:br>
            <a:r>
              <a:rPr lang="en-GB" dirty="0" smtClean="0"/>
              <a:t>o Where </a:t>
            </a:r>
            <a:r>
              <a:rPr lang="en-GB" dirty="0"/>
              <a:t>their resources will be stored (i.e. their drawer)</a:t>
            </a:r>
            <a:br>
              <a:rPr lang="en-GB" dirty="0"/>
            </a:br>
            <a:r>
              <a:rPr lang="en-GB" dirty="0" smtClean="0"/>
              <a:t>Responding </a:t>
            </a:r>
            <a:r>
              <a:rPr lang="en-GB" dirty="0"/>
              <a:t>to specific questions you/your child may have through email</a:t>
            </a:r>
            <a:br>
              <a:rPr lang="en-GB" dirty="0"/>
            </a:br>
            <a:r>
              <a:rPr lang="en-GB" dirty="0" smtClean="0"/>
              <a:t>Postcards</a:t>
            </a:r>
            <a:r>
              <a:rPr lang="en-GB" dirty="0"/>
              <a:t>, letters, a copy of their timetable, </a:t>
            </a:r>
            <a:r>
              <a:rPr lang="en-GB" dirty="0" err="1"/>
              <a:t>etc</a:t>
            </a:r>
            <a:r>
              <a:rPr lang="en-GB" dirty="0"/>
              <a:t/>
            </a:r>
            <a:br>
              <a:rPr lang="en-GB" dirty="0"/>
            </a:br>
            <a:r>
              <a:rPr lang="en-GB" dirty="0" smtClean="0"/>
              <a:t>Updating </a:t>
            </a:r>
            <a:r>
              <a:rPr lang="en-GB" dirty="0"/>
              <a:t>their website or posting messages on the school’s communication app (</a:t>
            </a:r>
            <a:r>
              <a:rPr lang="en-GB" dirty="0" smtClean="0"/>
              <a:t>e.g. Dojo </a:t>
            </a:r>
            <a:r>
              <a:rPr lang="en-GB" dirty="0"/>
              <a:t>or Tapestry) </a:t>
            </a:r>
            <a:br>
              <a:rPr lang="en-GB" dirty="0"/>
            </a:br>
            <a:endParaRPr lang="en-GB" dirty="0" smtClean="0"/>
          </a:p>
          <a:p>
            <a:pPr marL="0" indent="0">
              <a:buNone/>
            </a:pPr>
            <a:endParaRPr lang="en-GB" dirty="0"/>
          </a:p>
        </p:txBody>
      </p:sp>
    </p:spTree>
    <p:extLst>
      <p:ext uri="{BB962C8B-B14F-4D97-AF65-F5344CB8AC3E}">
        <p14:creationId xmlns:p14="http://schemas.microsoft.com/office/powerpoint/2010/main" val="67106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161" name="Content Placeholder 2"/>
          <p:cNvSpPr txBox="1"/>
          <p:nvPr/>
        </p:nvSpPr>
        <p:spPr>
          <a:xfrm>
            <a:off x="1452323" y="1914188"/>
            <a:ext cx="5012373" cy="3844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90000"/>
              </a:lnSpc>
              <a:spcBef>
                <a:spcPts val="1000"/>
              </a:spcBef>
              <a:defRPr sz="4400" b="1">
                <a:solidFill>
                  <a:srgbClr val="2E75B6"/>
                </a:solidFill>
              </a:defRPr>
            </a:pPr>
            <a:r>
              <a:rPr dirty="0"/>
              <a:t>The anxious child </a:t>
            </a:r>
            <a:endParaRPr sz="2800" dirty="0"/>
          </a:p>
          <a:p>
            <a:pPr>
              <a:lnSpc>
                <a:spcPct val="90000"/>
              </a:lnSpc>
              <a:spcBef>
                <a:spcPts val="1000"/>
              </a:spcBef>
              <a:defRPr sz="4400" b="1">
                <a:solidFill>
                  <a:srgbClr val="2E75B6"/>
                </a:solidFill>
              </a:defRPr>
            </a:pPr>
            <a:r>
              <a:rPr dirty="0"/>
              <a:t>is not a learning child!</a:t>
            </a:r>
          </a:p>
        </p:txBody>
      </p:sp>
      <p:sp>
        <p:nvSpPr>
          <p:cNvPr id="162" name="Oval 2"/>
          <p:cNvSpPr/>
          <p:nvPr/>
        </p:nvSpPr>
        <p:spPr>
          <a:xfrm>
            <a:off x="6273096" y="497876"/>
            <a:ext cx="4579784" cy="4608514"/>
          </a:xfrm>
          <a:prstGeom prst="ellipse">
            <a:avLst/>
          </a:prstGeom>
          <a:blipFill>
            <a:blip r:embed="rId3"/>
            <a:stretch>
              <a:fillRect/>
            </a:stretch>
          </a:blipFill>
          <a:ln w="12700">
            <a:solidFill>
              <a:srgbClr val="2F528F"/>
            </a:solidFill>
            <a:miter/>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11687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23" y="60953"/>
            <a:ext cx="10515600" cy="1325563"/>
          </a:xfrm>
        </p:spPr>
        <p:txBody>
          <a:bodyPr/>
          <a:lstStyle/>
          <a:p>
            <a:r>
              <a:rPr lang="en-GB" b="1" dirty="0" smtClean="0">
                <a:solidFill>
                  <a:srgbClr val="00B050"/>
                </a:solidFill>
              </a:rPr>
              <a:t>Some general tips</a:t>
            </a:r>
            <a:endParaRPr lang="en-GB" b="1" dirty="0">
              <a:solidFill>
                <a:srgbClr val="00B050"/>
              </a:solidFill>
            </a:endParaRP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66" y="4804011"/>
            <a:ext cx="2934803" cy="1928180"/>
          </a:xfr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783" y="2907173"/>
            <a:ext cx="3240276" cy="1759007"/>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9170" y="2682751"/>
            <a:ext cx="4332392" cy="2207853"/>
          </a:xfrm>
          <a:prstGeom prst="rect">
            <a:avLst/>
          </a:prstGeom>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511" y="251091"/>
            <a:ext cx="2691464" cy="240012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621" y="136966"/>
            <a:ext cx="3079759" cy="2467031"/>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4038" y="4813448"/>
            <a:ext cx="2939977" cy="2044552"/>
          </a:xfrm>
          <a:prstGeom prst="rect">
            <a:avLst/>
          </a:prstGeom>
        </p:spPr>
      </p:pic>
      <p:pic>
        <p:nvPicPr>
          <p:cNvPr id="11" name="Picture 1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3477" y="333420"/>
            <a:ext cx="1369776" cy="1986699"/>
          </a:xfrm>
          <a:prstGeom prst="rect">
            <a:avLst/>
          </a:prstGeom>
        </p:spPr>
      </p:pic>
      <p:pic>
        <p:nvPicPr>
          <p:cNvPr id="12" name="Picture 1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9062" y="3553218"/>
            <a:ext cx="1908723" cy="2501585"/>
          </a:xfrm>
          <a:prstGeom prst="rect">
            <a:avLst/>
          </a:prstGeom>
        </p:spPr>
      </p:pic>
      <p:pic>
        <p:nvPicPr>
          <p:cNvPr id="14" name="Picture 1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329" y="1295393"/>
            <a:ext cx="2382672" cy="1636583"/>
          </a:xfrm>
          <a:prstGeom prst="rect">
            <a:avLst/>
          </a:prstGeom>
        </p:spPr>
      </p:pic>
    </p:spTree>
    <p:extLst>
      <p:ext uri="{BB962C8B-B14F-4D97-AF65-F5344CB8AC3E}">
        <p14:creationId xmlns:p14="http://schemas.microsoft.com/office/powerpoint/2010/main" val="184156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Useful Resources</a:t>
            </a:r>
            <a:endParaRPr lang="en-GB"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GB" dirty="0" smtClean="0"/>
              <a:t>South Gloucestershire Local Authority is engaging in a Recovery Curriculum approach through our initiative #</a:t>
            </a:r>
            <a:r>
              <a:rPr lang="en-GB" dirty="0" err="1" smtClean="0"/>
              <a:t>southglosconnect</a:t>
            </a:r>
            <a:r>
              <a:rPr lang="en-GB" dirty="0" smtClean="0"/>
              <a:t>.  All our schools, Primary, Special and Secondary, maintained and academies will be accessing various resources that will </a:t>
            </a:r>
            <a:r>
              <a:rPr lang="en-GB" dirty="0"/>
              <a:t>be developed: </a:t>
            </a:r>
            <a:r>
              <a:rPr lang="en-GB" dirty="0">
                <a:hlinkClick r:id="rId3"/>
              </a:rPr>
              <a:t>https://www.integra.co.uk/southglosconnect</a:t>
            </a:r>
            <a:r>
              <a:rPr lang="en-GB" dirty="0" smtClean="0">
                <a:hlinkClick r:id="rId3"/>
              </a:rPr>
              <a:t>/</a:t>
            </a:r>
            <a:endParaRPr lang="en-GB" dirty="0"/>
          </a:p>
          <a:p>
            <a:r>
              <a:rPr lang="en-GB" dirty="0" smtClean="0"/>
              <a:t>Lenny </a:t>
            </a:r>
            <a:r>
              <a:rPr lang="en-GB" dirty="0"/>
              <a:t>and Lily in Lockdown and Lenny and Lily Return to School will help children make sense of their experiences during the coronavirus pandemic, communicate their feelings and prepare for more change as they go back to the classroom. As the stories are told in pictures alone, it is not necessary for children to be able to read words to enjoy them. This means they are appropriate for pupils in both mainstream and special education </a:t>
            </a:r>
            <a:r>
              <a:rPr lang="en-GB" dirty="0" smtClean="0"/>
              <a:t>settings.  </a:t>
            </a:r>
            <a:endParaRPr lang="en-GB" dirty="0"/>
          </a:p>
          <a:p>
            <a:r>
              <a:rPr lang="en-GB" dirty="0"/>
              <a:t>Both stories are structured around the 5 Losses and 5 Levers of the Recovery Curriculum - </a:t>
            </a:r>
            <a:r>
              <a:rPr lang="en-GB" u="sng" dirty="0" smtClean="0">
                <a:hlinkClick r:id="rId4"/>
              </a:rPr>
              <a:t>www.recoverycurriculum.org</a:t>
            </a:r>
            <a:endParaRPr lang="en-GB" dirty="0"/>
          </a:p>
        </p:txBody>
      </p:sp>
    </p:spTree>
    <p:extLst>
      <p:ext uri="{BB962C8B-B14F-4D97-AF65-F5344CB8AC3E}">
        <p14:creationId xmlns:p14="http://schemas.microsoft.com/office/powerpoint/2010/main" val="1322497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3052"/>
            <a:ext cx="12192000" cy="6834948"/>
          </a:xfrm>
          <a:prstGeom prst="rect">
            <a:avLst/>
          </a:prstGeom>
        </p:spPr>
      </p:pic>
      <p:sp>
        <p:nvSpPr>
          <p:cNvPr id="2" name="Title 1">
            <a:extLst>
              <a:ext uri="{FF2B5EF4-FFF2-40B4-BE49-F238E27FC236}">
                <a16:creationId xmlns="" xmlns:a16="http://schemas.microsoft.com/office/drawing/2014/main" id="{A80EDE01-88C3-4D52-A83E-B887D333228B}"/>
              </a:ext>
            </a:extLst>
          </p:cNvPr>
          <p:cNvSpPr>
            <a:spLocks noGrp="1"/>
          </p:cNvSpPr>
          <p:nvPr>
            <p:ph type="title"/>
          </p:nvPr>
        </p:nvSpPr>
        <p:spPr>
          <a:xfrm>
            <a:off x="623392" y="428615"/>
            <a:ext cx="10704000" cy="648072"/>
          </a:xfrm>
        </p:spPr>
        <p:txBody>
          <a:bodyPr>
            <a:normAutofit fontScale="90000"/>
          </a:bodyPr>
          <a:lstStyle/>
          <a:p>
            <a:r>
              <a:rPr lang="en-GB" dirty="0" smtClean="0">
                <a:solidFill>
                  <a:schemeClr val="accent6"/>
                </a:solidFill>
              </a:rPr>
              <a:t>Useful Resources</a:t>
            </a:r>
            <a:endParaRPr lang="en-GB" dirty="0">
              <a:solidFill>
                <a:schemeClr val="accent6"/>
              </a:solidFill>
            </a:endParaRPr>
          </a:p>
        </p:txBody>
      </p:sp>
      <p:sp>
        <p:nvSpPr>
          <p:cNvPr id="3" name="Content Placeholder 2">
            <a:extLst>
              <a:ext uri="{FF2B5EF4-FFF2-40B4-BE49-F238E27FC236}">
                <a16:creationId xmlns="" xmlns:a16="http://schemas.microsoft.com/office/drawing/2014/main" id="{1FC04AE9-8D95-4C9B-B3AF-55323A8C2183}"/>
              </a:ext>
            </a:extLst>
          </p:cNvPr>
          <p:cNvSpPr>
            <a:spLocks noGrp="1"/>
          </p:cNvSpPr>
          <p:nvPr>
            <p:ph idx="1"/>
          </p:nvPr>
        </p:nvSpPr>
        <p:spPr>
          <a:xfrm>
            <a:off x="838200" y="1293363"/>
            <a:ext cx="10515600" cy="4351338"/>
          </a:xfrm>
        </p:spPr>
        <p:txBody>
          <a:bodyPr>
            <a:normAutofit fontScale="85000" lnSpcReduction="20000"/>
          </a:bodyPr>
          <a:lstStyle/>
          <a:p>
            <a:pPr>
              <a:lnSpc>
                <a:spcPct val="107000"/>
              </a:lnSpc>
            </a:pPr>
            <a:r>
              <a:rPr lang="en-GB" b="1" dirty="0">
                <a:latin typeface="Calibri" panose="020F0502020204030204" pitchFamily="34" charset="0"/>
                <a:ea typeface="Times New Roman" panose="02020603050405020304" pitchFamily="18" charset="0"/>
                <a:cs typeface="Times New Roman" panose="02020603050405020304" pitchFamily="18" charset="0"/>
              </a:rPr>
              <a:t>NHS Resources and videos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buFont typeface="Wingdings" panose="05000000000000000000" pitchFamily="2" charset="2"/>
              <a:buChar char=""/>
            </a:pPr>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Handwashing for teachers</a:t>
            </a:r>
            <a:endParaRPr lang="en-GB" dirty="0">
              <a:latin typeface="Symbol" panose="05050102010706020507" pitchFamily="18" charset="2"/>
              <a:ea typeface="Calibri" panose="020F0502020204030204" pitchFamily="34" charset="0"/>
              <a:cs typeface="Times New Roman" panose="02020603050405020304" pitchFamily="18" charset="0"/>
            </a:endParaRPr>
          </a:p>
          <a:p>
            <a:pPr marL="457189" indent="-457189">
              <a:lnSpc>
                <a:spcPct val="107000"/>
              </a:lnSpc>
              <a:buFont typeface="Wingdings" panose="05000000000000000000" pitchFamily="2" charset="2"/>
              <a:buChar char=""/>
            </a:pPr>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Handwashing for children</a:t>
            </a:r>
            <a:endParaRPr lang="en-GB" dirty="0">
              <a:latin typeface="Symbol" panose="05050102010706020507" pitchFamily="18" charset="2"/>
              <a:ea typeface="Calibri" panose="020F0502020204030204" pitchFamily="34" charset="0"/>
              <a:cs typeface="Times New Roman" panose="02020603050405020304" pitchFamily="18" charset="0"/>
            </a:endParaRPr>
          </a:p>
          <a:p>
            <a:pPr marL="457189" indent="-457189">
              <a:lnSpc>
                <a:spcPct val="107000"/>
              </a:lnSpc>
              <a:buFont typeface="Wingdings" panose="05000000000000000000" pitchFamily="2" charset="2"/>
              <a:buChar char=""/>
            </a:pPr>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Coronavirus factsheet for kids</a:t>
            </a:r>
            <a:endParaRPr lang="en-GB" dirty="0">
              <a:latin typeface="Symbol" panose="05050102010706020507" pitchFamily="18" charset="2"/>
              <a:ea typeface="Calibri" panose="020F0502020204030204" pitchFamily="34" charset="0"/>
              <a:cs typeface="Times New Roman" panose="02020603050405020304" pitchFamily="18" charset="0"/>
            </a:endParaRPr>
          </a:p>
          <a:p>
            <a:endParaRPr lang="en-GB" dirty="0"/>
          </a:p>
          <a:p>
            <a:r>
              <a:rPr lang="en-GB" dirty="0"/>
              <a:t>eBug</a:t>
            </a:r>
          </a:p>
          <a:p>
            <a:r>
              <a:rPr lang="en-GB" dirty="0">
                <a:hlinkClick r:id="rId6"/>
              </a:rPr>
              <a:t>https://e-bug.eu/</a:t>
            </a:r>
            <a:endParaRPr lang="en-GB" dirty="0"/>
          </a:p>
          <a:p>
            <a:pPr>
              <a:lnSpc>
                <a:spcPct val="107000"/>
              </a:lnSpc>
            </a:pP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GB" b="1" dirty="0">
                <a:latin typeface="Calibri" panose="020F0502020204030204" pitchFamily="34" charset="0"/>
                <a:ea typeface="Times New Roman" panose="02020603050405020304" pitchFamily="18" charset="0"/>
                <a:cs typeface="Times New Roman" panose="02020603050405020304" pitchFamily="18" charset="0"/>
              </a:rPr>
              <a:t>PHE webcasts for all professionals working in educational settings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7"/>
              </a:rPr>
              <a:t>Breaking the chain of infection</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 xmlns:a16="http://schemas.microsoft.com/office/drawing/2014/main" id="{3915D178-94BD-4216-8B2B-858C70D47271}"/>
              </a:ext>
            </a:extLst>
          </p:cNvPr>
          <p:cNvSpPr>
            <a:spLocks noGrp="1"/>
          </p:cNvSpPr>
          <p:nvPr>
            <p:ph type="sldNum" sz="quarter" idx="10"/>
          </p:nvPr>
        </p:nvSpPr>
        <p:spPr/>
        <p:txBody>
          <a:bodyPr/>
          <a:lstStyle/>
          <a:p>
            <a:pPr marL="709066">
              <a:defRPr/>
            </a:pPr>
            <a:r>
              <a:rPr lang="en-US" dirty="0"/>
              <a:t>  </a:t>
            </a:r>
            <a:fld id="{2565FA6D-D4C8-4C4C-AC4B-3269734D34D8}" type="slidenum">
              <a:rPr lang="en-US" smtClean="0"/>
              <a:pPr marL="709066">
                <a:defRPr/>
              </a:pPr>
              <a:t>32</a:t>
            </a:fld>
            <a:endParaRPr lang="en-US" dirty="0"/>
          </a:p>
        </p:txBody>
      </p:sp>
      <p:sp>
        <p:nvSpPr>
          <p:cNvPr id="5" name="Footer Placeholder 4">
            <a:extLst>
              <a:ext uri="{FF2B5EF4-FFF2-40B4-BE49-F238E27FC236}">
                <a16:creationId xmlns="" xmlns:a16="http://schemas.microsoft.com/office/drawing/2014/main" id="{60886F74-92E3-4D4D-8C6A-8A70C90532AB}"/>
              </a:ext>
            </a:extLst>
          </p:cNvPr>
          <p:cNvSpPr>
            <a:spLocks noGrp="1"/>
          </p:cNvSpPr>
          <p:nvPr>
            <p:ph type="ftr" sz="quarter" idx="11"/>
          </p:nvPr>
        </p:nvSpPr>
        <p:spPr/>
        <p:txBody>
          <a:bodyPr/>
          <a:lstStyle/>
          <a:p>
            <a:pPr>
              <a:defRPr/>
            </a:pPr>
            <a:r>
              <a:rPr lang="en-US" dirty="0"/>
              <a:t>COVID-19 Educational Settings</a:t>
            </a:r>
          </a:p>
        </p:txBody>
      </p:sp>
    </p:spTree>
    <p:extLst>
      <p:ext uri="{BB962C8B-B14F-4D97-AF65-F5344CB8AC3E}">
        <p14:creationId xmlns:p14="http://schemas.microsoft.com/office/powerpoint/2010/main" val="203312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Useful Resources</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5764" y="1811977"/>
            <a:ext cx="7632674" cy="4351338"/>
          </a:xfrm>
        </p:spPr>
      </p:pic>
    </p:spTree>
    <p:extLst>
      <p:ext uri="{BB962C8B-B14F-4D97-AF65-F5344CB8AC3E}">
        <p14:creationId xmlns:p14="http://schemas.microsoft.com/office/powerpoint/2010/main" val="697438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 descr="Picture 1"/>
          <p:cNvPicPr>
            <a:picLocks noChangeAspect="1"/>
          </p:cNvPicPr>
          <p:nvPr/>
        </p:nvPicPr>
        <p:blipFill>
          <a:blip r:embed="rId2">
            <a:extLst/>
          </a:blip>
          <a:stretch>
            <a:fillRect/>
          </a:stretch>
        </p:blipFill>
        <p:spPr>
          <a:xfrm>
            <a:off x="513816" y="701642"/>
            <a:ext cx="4637492" cy="5587217"/>
          </a:xfrm>
          <a:prstGeom prst="rect">
            <a:avLst/>
          </a:prstGeom>
          <a:ln w="12700">
            <a:miter lim="400000"/>
          </a:ln>
        </p:spPr>
      </p:pic>
      <p:pic>
        <p:nvPicPr>
          <p:cNvPr id="180" name="Picture 2" descr="Picture 2"/>
          <p:cNvPicPr>
            <a:picLocks noChangeAspect="1"/>
          </p:cNvPicPr>
          <p:nvPr/>
        </p:nvPicPr>
        <p:blipFill>
          <a:blip r:embed="rId3">
            <a:extLst/>
          </a:blip>
          <a:stretch>
            <a:fillRect/>
          </a:stretch>
        </p:blipFill>
        <p:spPr>
          <a:xfrm>
            <a:off x="5384439" y="701643"/>
            <a:ext cx="2532092" cy="2686134"/>
          </a:xfrm>
          <a:prstGeom prst="rect">
            <a:avLst/>
          </a:prstGeom>
          <a:ln w="12700">
            <a:miter lim="400000"/>
          </a:ln>
        </p:spPr>
      </p:pic>
      <p:pic>
        <p:nvPicPr>
          <p:cNvPr id="181" name="Picture 3" descr="Picture 3"/>
          <p:cNvPicPr>
            <a:picLocks noChangeAspect="1"/>
          </p:cNvPicPr>
          <p:nvPr/>
        </p:nvPicPr>
        <p:blipFill>
          <a:blip r:embed="rId4">
            <a:extLst/>
          </a:blip>
          <a:stretch>
            <a:fillRect/>
          </a:stretch>
        </p:blipFill>
        <p:spPr>
          <a:xfrm>
            <a:off x="8284572" y="701643"/>
            <a:ext cx="2532093" cy="2686135"/>
          </a:xfrm>
          <a:prstGeom prst="rect">
            <a:avLst/>
          </a:prstGeom>
          <a:ln w="12700">
            <a:miter lim="400000"/>
          </a:ln>
        </p:spPr>
      </p:pic>
      <p:pic>
        <p:nvPicPr>
          <p:cNvPr id="182" name="Picture 4" descr="Picture 4"/>
          <p:cNvPicPr>
            <a:picLocks noChangeAspect="1"/>
          </p:cNvPicPr>
          <p:nvPr/>
        </p:nvPicPr>
        <p:blipFill>
          <a:blip r:embed="rId5">
            <a:extLst/>
          </a:blip>
          <a:stretch>
            <a:fillRect/>
          </a:stretch>
        </p:blipFill>
        <p:spPr>
          <a:xfrm>
            <a:off x="5382471" y="3602725"/>
            <a:ext cx="2532092" cy="2686134"/>
          </a:xfrm>
          <a:prstGeom prst="rect">
            <a:avLst/>
          </a:prstGeom>
          <a:ln w="12700">
            <a:miter lim="400000"/>
          </a:ln>
        </p:spPr>
      </p:pic>
      <p:pic>
        <p:nvPicPr>
          <p:cNvPr id="183" name="Picture 5" descr="Picture 5"/>
          <p:cNvPicPr>
            <a:picLocks noChangeAspect="1"/>
          </p:cNvPicPr>
          <p:nvPr/>
        </p:nvPicPr>
        <p:blipFill>
          <a:blip r:embed="rId6">
            <a:extLst/>
          </a:blip>
          <a:stretch>
            <a:fillRect/>
          </a:stretch>
        </p:blipFill>
        <p:spPr>
          <a:xfrm>
            <a:off x="8280638" y="3602725"/>
            <a:ext cx="2532092" cy="2686134"/>
          </a:xfrm>
          <a:prstGeom prst="rect">
            <a:avLst/>
          </a:prstGeom>
          <a:ln w="12700">
            <a:miter lim="400000"/>
          </a:ln>
        </p:spPr>
      </p:pic>
      <p:sp>
        <p:nvSpPr>
          <p:cNvPr id="184" name="TextBox 11"/>
          <p:cNvSpPr txBox="1"/>
          <p:nvPr/>
        </p:nvSpPr>
        <p:spPr>
          <a:xfrm>
            <a:off x="559536" y="150417"/>
            <a:ext cx="11355638"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pPr>
            <a:r>
              <a:t>Available for FREE: </a:t>
            </a:r>
            <a:r>
              <a:rPr u="sng">
                <a:solidFill>
                  <a:srgbClr val="0563C1"/>
                </a:solidFill>
                <a:uFill>
                  <a:solidFill>
                    <a:srgbClr val="0563C1"/>
                  </a:solidFill>
                </a:uFill>
                <a:hlinkClick r:id="rId7"/>
              </a:rPr>
              <a:t>www.booksbeyondwords.co.uk/coping-with-coronavirus</a:t>
            </a:r>
            <a:r>
              <a:rPr>
                <a:solidFill>
                  <a:schemeClr val="accent1"/>
                </a:solidFill>
              </a:rPr>
              <a:t> </a:t>
            </a:r>
          </a:p>
        </p:txBody>
      </p:sp>
    </p:spTree>
    <p:extLst>
      <p:ext uri="{BB962C8B-B14F-4D97-AF65-F5344CB8AC3E}">
        <p14:creationId xmlns:p14="http://schemas.microsoft.com/office/powerpoint/2010/main" val="114682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Parent and carer: our preparation advice</a:t>
            </a:r>
            <a:endParaRPr lang="en-GB" b="1" dirty="0">
              <a:solidFill>
                <a:srgbClr val="00B050"/>
              </a:solidFill>
            </a:endParaRPr>
          </a:p>
        </p:txBody>
      </p:sp>
      <p:sp>
        <p:nvSpPr>
          <p:cNvPr id="3" name="Content Placeholder 2"/>
          <p:cNvSpPr>
            <a:spLocks noGrp="1"/>
          </p:cNvSpPr>
          <p:nvPr>
            <p:ph idx="1"/>
          </p:nvPr>
        </p:nvSpPr>
        <p:spPr>
          <a:xfrm>
            <a:off x="838200" y="1416192"/>
            <a:ext cx="10515600" cy="4351338"/>
          </a:xfrm>
        </p:spPr>
        <p:txBody>
          <a:bodyPr>
            <a:normAutofit fontScale="92500" lnSpcReduction="10000"/>
          </a:bodyPr>
          <a:lstStyle/>
          <a:p>
            <a:r>
              <a:rPr lang="en-GB" sz="2000" dirty="0" smtClean="0"/>
              <a:t>If you think the return will be ok, then this will make it more likely that your child will; calm words and actions will support</a:t>
            </a:r>
          </a:p>
          <a:p>
            <a:r>
              <a:rPr lang="en-GB" sz="2000" dirty="0" smtClean="0"/>
              <a:t>Try and create as much consistency and structure; have boundaries for sleep and technology</a:t>
            </a:r>
          </a:p>
          <a:p>
            <a:r>
              <a:rPr lang="en-GB" sz="2000" dirty="0" smtClean="0"/>
              <a:t>If your child is anxious about going back, find out why, make a worry list and reward those first steps back</a:t>
            </a:r>
          </a:p>
          <a:p>
            <a:r>
              <a:rPr lang="en-GB" sz="2000" dirty="0" smtClean="0"/>
              <a:t>Anxiety </a:t>
            </a:r>
            <a:r>
              <a:rPr lang="en-GB" sz="2000" dirty="0"/>
              <a:t>is a key block to learning. It can prevent the imprint on the </a:t>
            </a:r>
            <a:r>
              <a:rPr lang="en-GB" sz="2000" dirty="0" smtClean="0"/>
              <a:t>brain; children learn best when things are calm </a:t>
            </a:r>
          </a:p>
          <a:p>
            <a:r>
              <a:rPr lang="en-GB" sz="2000" dirty="0" smtClean="0"/>
              <a:t>Keep the ‘how has it gone?’ question low key and calm, give them space but make room to listen</a:t>
            </a:r>
          </a:p>
          <a:p>
            <a:r>
              <a:rPr lang="en-GB" sz="2000" dirty="0" smtClean="0"/>
              <a:t>Friendships and relationships are likely to change and this is normal; talk about these shifts as a given and provide opportunities for newly formed ones</a:t>
            </a:r>
          </a:p>
          <a:p>
            <a:r>
              <a:rPr lang="en-GB" sz="2000" dirty="0" smtClean="0"/>
              <a:t>Don’t try and fix difficult emotions, come alongside, empathise and when the time is right, problem solve</a:t>
            </a:r>
          </a:p>
          <a:p>
            <a:r>
              <a:rPr lang="en-GB" sz="2000" dirty="0" smtClean="0"/>
              <a:t>Become a sounding board, listen…</a:t>
            </a:r>
          </a:p>
          <a:p>
            <a:r>
              <a:rPr lang="en-GB" sz="2000" dirty="0" smtClean="0"/>
              <a:t>Talk to the parent and/carer forum and us also us….</a:t>
            </a:r>
            <a:endParaRPr lang="en-GB" sz="2000" dirty="0"/>
          </a:p>
        </p:txBody>
      </p:sp>
    </p:spTree>
    <p:extLst>
      <p:ext uri="{BB962C8B-B14F-4D97-AF65-F5344CB8AC3E}">
        <p14:creationId xmlns:p14="http://schemas.microsoft.com/office/powerpoint/2010/main" val="2755456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Q and A</a:t>
            </a:r>
            <a:endParaRPr lang="en-GB" b="1" dirty="0">
              <a:solidFill>
                <a:srgbClr val="00B05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050" y="1690688"/>
            <a:ext cx="2950570" cy="19194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669" y="2032761"/>
            <a:ext cx="3810000" cy="1190625"/>
          </a:xfrm>
          <a:prstGeom prst="rect">
            <a:avLst/>
          </a:prstGeom>
        </p:spPr>
      </p:pic>
    </p:spTree>
    <p:extLst>
      <p:ext uri="{BB962C8B-B14F-4D97-AF65-F5344CB8AC3E}">
        <p14:creationId xmlns:p14="http://schemas.microsoft.com/office/powerpoint/2010/main" val="29333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18365"/>
            <a:ext cx="12192000" cy="6834948"/>
          </a:xfrm>
          <a:prstGeom prst="rect">
            <a:avLst/>
          </a:prstGeom>
        </p:spPr>
      </p:pic>
      <p:sp>
        <p:nvSpPr>
          <p:cNvPr id="161" name="Content Placeholder 2"/>
          <p:cNvSpPr txBox="1"/>
          <p:nvPr/>
        </p:nvSpPr>
        <p:spPr>
          <a:xfrm>
            <a:off x="456037" y="879670"/>
            <a:ext cx="5012373" cy="3844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nSpc>
                <a:spcPct val="90000"/>
              </a:lnSpc>
              <a:spcBef>
                <a:spcPts val="1000"/>
              </a:spcBef>
              <a:defRPr sz="4400" b="1">
                <a:solidFill>
                  <a:srgbClr val="2E75B6"/>
                </a:solidFill>
              </a:defRPr>
            </a:pPr>
            <a:endParaRPr dirty="0"/>
          </a:p>
        </p:txBody>
      </p:sp>
      <p:sp>
        <p:nvSpPr>
          <p:cNvPr id="2" name="Rectangle 1"/>
          <p:cNvSpPr/>
          <p:nvPr/>
        </p:nvSpPr>
        <p:spPr>
          <a:xfrm>
            <a:off x="136197" y="732959"/>
            <a:ext cx="6096000" cy="3785652"/>
          </a:xfrm>
          <a:prstGeom prst="rect">
            <a:avLst/>
          </a:prstGeom>
        </p:spPr>
        <p:txBody>
          <a:bodyPr>
            <a:spAutoFit/>
          </a:bodyPr>
          <a:lstStyle/>
          <a:p>
            <a:r>
              <a:rPr lang="en-GB" sz="2000" dirty="0">
                <a:solidFill>
                  <a:srgbClr val="00B050"/>
                </a:solidFill>
              </a:rPr>
              <a:t>The </a:t>
            </a:r>
            <a:r>
              <a:rPr lang="en-GB" sz="2000" dirty="0" smtClean="0">
                <a:solidFill>
                  <a:srgbClr val="00B050"/>
                </a:solidFill>
              </a:rPr>
              <a:t>PRINCIPLES that should guide all schools in their return are:</a:t>
            </a:r>
            <a:endParaRPr lang="en-GB" sz="2000" dirty="0">
              <a:solidFill>
                <a:srgbClr val="00B050"/>
              </a:solidFill>
            </a:endParaRPr>
          </a:p>
          <a:p>
            <a:pPr marL="285750" indent="-285750">
              <a:buFont typeface="Arial" panose="020B0604020202020204" pitchFamily="34" charset="0"/>
              <a:buChar char="•"/>
            </a:pPr>
            <a:r>
              <a:rPr lang="en-GB" sz="2000" dirty="0" smtClean="0">
                <a:solidFill>
                  <a:srgbClr val="00B050"/>
                </a:solidFill>
              </a:rPr>
              <a:t>keep </a:t>
            </a:r>
            <a:r>
              <a:rPr lang="en-GB" sz="2000" dirty="0">
                <a:solidFill>
                  <a:srgbClr val="00B050"/>
                </a:solidFill>
              </a:rPr>
              <a:t>people safe and support each </a:t>
            </a:r>
            <a:r>
              <a:rPr lang="en-GB" sz="2000" dirty="0" smtClean="0">
                <a:solidFill>
                  <a:srgbClr val="00B050"/>
                </a:solidFill>
              </a:rPr>
              <a:t>other across our schools</a:t>
            </a:r>
            <a:endParaRPr lang="en-GB" sz="2000" dirty="0">
              <a:solidFill>
                <a:srgbClr val="00B050"/>
              </a:solidFill>
            </a:endParaRPr>
          </a:p>
          <a:p>
            <a:pPr marL="285750" indent="-285750">
              <a:buFont typeface="Arial" panose="020B0604020202020204" pitchFamily="34" charset="0"/>
              <a:buChar char="•"/>
            </a:pPr>
            <a:r>
              <a:rPr lang="en-GB" sz="2000" dirty="0" smtClean="0">
                <a:solidFill>
                  <a:srgbClr val="00B050"/>
                </a:solidFill>
              </a:rPr>
              <a:t>support </a:t>
            </a:r>
            <a:r>
              <a:rPr lang="en-GB" sz="2000" dirty="0">
                <a:solidFill>
                  <a:srgbClr val="00B050"/>
                </a:solidFill>
              </a:rPr>
              <a:t>students to learn over time and prepare for next steps</a:t>
            </a:r>
          </a:p>
          <a:p>
            <a:pPr marL="285750" indent="-285750">
              <a:buFont typeface="Arial" panose="020B0604020202020204" pitchFamily="34" charset="0"/>
              <a:buChar char="•"/>
            </a:pPr>
            <a:r>
              <a:rPr lang="en-GB" sz="2000" dirty="0" smtClean="0">
                <a:solidFill>
                  <a:srgbClr val="00B050"/>
                </a:solidFill>
              </a:rPr>
              <a:t>ensure </a:t>
            </a:r>
            <a:r>
              <a:rPr lang="en-GB" sz="2000" dirty="0">
                <a:solidFill>
                  <a:srgbClr val="00B050"/>
                </a:solidFill>
              </a:rPr>
              <a:t>support for our most </a:t>
            </a:r>
            <a:r>
              <a:rPr lang="en-GB" sz="2000" dirty="0" smtClean="0">
                <a:solidFill>
                  <a:srgbClr val="00B050"/>
                </a:solidFill>
              </a:rPr>
              <a:t>vulnerable including those with health and medical needs</a:t>
            </a:r>
            <a:endParaRPr lang="en-GB" sz="2000" dirty="0">
              <a:solidFill>
                <a:srgbClr val="00B050"/>
              </a:solidFill>
            </a:endParaRPr>
          </a:p>
          <a:p>
            <a:pPr marL="285750" indent="-285750">
              <a:buFont typeface="Arial" panose="020B0604020202020204" pitchFamily="34" charset="0"/>
              <a:buChar char="•"/>
            </a:pPr>
            <a:r>
              <a:rPr lang="en-GB" sz="2000" dirty="0" smtClean="0">
                <a:solidFill>
                  <a:srgbClr val="00B050"/>
                </a:solidFill>
              </a:rPr>
              <a:t>promote </a:t>
            </a:r>
            <a:r>
              <a:rPr lang="en-GB" sz="2000" dirty="0">
                <a:solidFill>
                  <a:srgbClr val="00B050"/>
                </a:solidFill>
              </a:rPr>
              <a:t>positive mental health and </a:t>
            </a:r>
            <a:r>
              <a:rPr lang="en-GB" sz="2000" dirty="0" smtClean="0">
                <a:solidFill>
                  <a:srgbClr val="00B050"/>
                </a:solidFill>
              </a:rPr>
              <a:t>wellbeing amongst students and staff in settings</a:t>
            </a:r>
            <a:endParaRPr lang="en-GB" sz="2000" dirty="0">
              <a:solidFill>
                <a:srgbClr val="00B050"/>
              </a:solidFill>
            </a:endParaRPr>
          </a:p>
          <a:p>
            <a:pPr marL="285750" indent="-285750">
              <a:buFont typeface="Arial" panose="020B0604020202020204" pitchFamily="34" charset="0"/>
              <a:buChar char="•"/>
            </a:pPr>
            <a:r>
              <a:rPr lang="en-GB" sz="2000" dirty="0" smtClean="0">
                <a:solidFill>
                  <a:srgbClr val="00B050"/>
                </a:solidFill>
              </a:rPr>
              <a:t>promote </a:t>
            </a:r>
            <a:r>
              <a:rPr lang="en-GB" sz="2000" dirty="0">
                <a:solidFill>
                  <a:srgbClr val="00B050"/>
                </a:solidFill>
              </a:rPr>
              <a:t>equity (people have what they need, rather than the same).</a:t>
            </a:r>
          </a:p>
        </p:txBody>
      </p:sp>
      <p:pic>
        <p:nvPicPr>
          <p:cNvPr id="3" name="Picture 2"/>
          <p:cNvPicPr>
            <a:picLocks noChangeAspect="1"/>
          </p:cNvPicPr>
          <p:nvPr/>
        </p:nvPicPr>
        <p:blipFill>
          <a:blip r:embed="rId3"/>
          <a:stretch>
            <a:fillRect/>
          </a:stretch>
        </p:blipFill>
        <p:spPr>
          <a:xfrm>
            <a:off x="6381180" y="1222339"/>
            <a:ext cx="5396837" cy="3363522"/>
          </a:xfrm>
          <a:prstGeom prst="rect">
            <a:avLst/>
          </a:prstGeom>
          <a:effectLst>
            <a:softEdge rad="31750"/>
          </a:effectLst>
        </p:spPr>
      </p:pic>
    </p:spTree>
    <p:extLst>
      <p:ext uri="{BB962C8B-B14F-4D97-AF65-F5344CB8AC3E}">
        <p14:creationId xmlns:p14="http://schemas.microsoft.com/office/powerpoint/2010/main" val="1889326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3052"/>
            <a:ext cx="12192000" cy="6834948"/>
          </a:xfrm>
          <a:prstGeom prst="rect">
            <a:avLst/>
          </a:prstGeom>
        </p:spPr>
      </p:pic>
      <p:sp>
        <p:nvSpPr>
          <p:cNvPr id="2" name="Title 1"/>
          <p:cNvSpPr>
            <a:spLocks noGrp="1"/>
          </p:cNvSpPr>
          <p:nvPr>
            <p:ph type="title"/>
          </p:nvPr>
        </p:nvSpPr>
        <p:spPr/>
        <p:txBody>
          <a:bodyPr/>
          <a:lstStyle/>
          <a:p>
            <a:r>
              <a:rPr lang="en-GB" b="1" dirty="0" smtClean="0">
                <a:solidFill>
                  <a:srgbClr val="00B050"/>
                </a:solidFill>
              </a:rPr>
              <a:t>The current context in South Gloucestershire</a:t>
            </a:r>
            <a:endParaRPr lang="en-GB" b="1" dirty="0">
              <a:solidFill>
                <a:srgbClr val="00B050"/>
              </a:solidFill>
            </a:endParaRPr>
          </a:p>
        </p:txBody>
      </p:sp>
      <p:sp>
        <p:nvSpPr>
          <p:cNvPr id="3" name="Content Placeholder 2"/>
          <p:cNvSpPr>
            <a:spLocks noGrp="1"/>
          </p:cNvSpPr>
          <p:nvPr>
            <p:ph idx="1"/>
          </p:nvPr>
        </p:nvSpPr>
        <p:spPr/>
        <p:txBody>
          <a:bodyPr/>
          <a:lstStyle/>
          <a:p>
            <a:r>
              <a:rPr lang="en-GB" dirty="0" smtClean="0"/>
              <a:t>Primary Schools returned on the 1</a:t>
            </a:r>
            <a:r>
              <a:rPr lang="en-GB" baseline="30000" dirty="0" smtClean="0"/>
              <a:t>st</a:t>
            </a:r>
            <a:r>
              <a:rPr lang="en-GB" dirty="0" smtClean="0"/>
              <a:t> June and Secondary Schools returned on the 15</a:t>
            </a:r>
            <a:r>
              <a:rPr lang="en-GB" baseline="30000" dirty="0" smtClean="0"/>
              <a:t>th</a:t>
            </a:r>
            <a:r>
              <a:rPr lang="en-GB" dirty="0" smtClean="0"/>
              <a:t> June, the South West had the highest return rates in the country</a:t>
            </a:r>
          </a:p>
          <a:p>
            <a:r>
              <a:rPr lang="en-GB" dirty="0" smtClean="0"/>
              <a:t>We had suspected cases in the second half of the Summer Term but all these were negative</a:t>
            </a:r>
          </a:p>
          <a:p>
            <a:r>
              <a:rPr lang="en-GB" dirty="0" smtClean="0"/>
              <a:t>The negative cases included both staff and pupils; where there have been no confirmed cases (All settings)</a:t>
            </a:r>
          </a:p>
          <a:p>
            <a:r>
              <a:rPr lang="en-GB" dirty="0" smtClean="0"/>
              <a:t>The rates of infection locally remain comparatively low </a:t>
            </a:r>
            <a:endParaRPr lang="en-GB" dirty="0"/>
          </a:p>
        </p:txBody>
      </p:sp>
    </p:spTree>
    <p:extLst>
      <p:ext uri="{BB962C8B-B14F-4D97-AF65-F5344CB8AC3E}">
        <p14:creationId xmlns:p14="http://schemas.microsoft.com/office/powerpoint/2010/main" val="57243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187"/>
            <a:ext cx="12192000" cy="6834948"/>
          </a:xfrm>
          <a:prstGeom prst="rect">
            <a:avLst/>
          </a:prstGeom>
        </p:spPr>
      </p:pic>
      <p:sp>
        <p:nvSpPr>
          <p:cNvPr id="2" name="Title 1"/>
          <p:cNvSpPr>
            <a:spLocks noGrp="1"/>
          </p:cNvSpPr>
          <p:nvPr>
            <p:ph type="title"/>
          </p:nvPr>
        </p:nvSpPr>
        <p:spPr>
          <a:xfrm>
            <a:off x="838200" y="0"/>
            <a:ext cx="10515600" cy="1325563"/>
          </a:xfrm>
        </p:spPr>
        <p:txBody>
          <a:bodyPr/>
          <a:lstStyle/>
          <a:p>
            <a:r>
              <a:rPr lang="en-GB" b="1" dirty="0" smtClean="0">
                <a:solidFill>
                  <a:srgbClr val="00B050"/>
                </a:solidFill>
              </a:rPr>
              <a:t>Local Authority preparations</a:t>
            </a:r>
            <a:endParaRPr lang="en-GB" b="1" dirty="0">
              <a:solidFill>
                <a:srgbClr val="00B050"/>
              </a:solidFill>
            </a:endParaRPr>
          </a:p>
        </p:txBody>
      </p:sp>
      <p:sp>
        <p:nvSpPr>
          <p:cNvPr id="3" name="Content Placeholder 2"/>
          <p:cNvSpPr>
            <a:spLocks noGrp="1"/>
          </p:cNvSpPr>
          <p:nvPr>
            <p:ph idx="1"/>
          </p:nvPr>
        </p:nvSpPr>
        <p:spPr>
          <a:xfrm>
            <a:off x="838200" y="1050579"/>
            <a:ext cx="10515600" cy="4681481"/>
          </a:xfrm>
        </p:spPr>
        <p:txBody>
          <a:bodyPr>
            <a:normAutofit fontScale="77500" lnSpcReduction="20000"/>
          </a:bodyPr>
          <a:lstStyle/>
          <a:p>
            <a:r>
              <a:rPr lang="en-GB" dirty="0" smtClean="0"/>
              <a:t>We continue to monitor Public Health data both locally and regionally on a weekly basis and look for any trends</a:t>
            </a:r>
          </a:p>
          <a:p>
            <a:r>
              <a:rPr lang="en-GB" dirty="0" smtClean="0"/>
              <a:t>We have produced detailed guidance on reopening for our schools and have met with all our Heads: Primary, Secondary and Special</a:t>
            </a:r>
          </a:p>
          <a:p>
            <a:r>
              <a:rPr lang="en-GB" dirty="0" smtClean="0"/>
              <a:t>Webinars have taken place for CEOs, Heads, teachers, non-teaching staff, governors, wraparound providers and supply agencies on processes and key public health messages</a:t>
            </a:r>
          </a:p>
          <a:p>
            <a:r>
              <a:rPr lang="en-GB" dirty="0" smtClean="0"/>
              <a:t>There has been scenario planning with every sector: Early Years, Primary, Secondary and Post-16 during the summer</a:t>
            </a:r>
          </a:p>
          <a:p>
            <a:r>
              <a:rPr lang="en-GB" dirty="0" smtClean="0"/>
              <a:t>There are very clear systems in place for suspected, confirmed cases and outbreaks</a:t>
            </a:r>
          </a:p>
          <a:p>
            <a:r>
              <a:rPr lang="en-GB" dirty="0" smtClean="0"/>
              <a:t>We are supporting our schools in the context of children with mental health needs and are aware of those that may have suffered loss, trauma and many who have been shielding, we have created a range of resources/training to support schools</a:t>
            </a:r>
          </a:p>
          <a:p>
            <a:r>
              <a:rPr lang="en-GB" dirty="0">
                <a:hlinkClick r:id="rId3"/>
              </a:rPr>
              <a:t>https://beta.southglos.gov.uk/returning-to-school-in-september</a:t>
            </a:r>
            <a:r>
              <a:rPr lang="en-GB" dirty="0" smtClean="0">
                <a:hlinkClick r:id="rId3"/>
              </a:rPr>
              <a:t>/</a:t>
            </a:r>
            <a:endParaRPr lang="en-GB" dirty="0" smtClean="0"/>
          </a:p>
          <a:p>
            <a:endParaRPr lang="en-GB" dirty="0" smtClean="0"/>
          </a:p>
          <a:p>
            <a:endParaRPr lang="en-GB" dirty="0"/>
          </a:p>
        </p:txBody>
      </p:sp>
    </p:spTree>
    <p:extLst>
      <p:ext uri="{BB962C8B-B14F-4D97-AF65-F5344CB8AC3E}">
        <p14:creationId xmlns:p14="http://schemas.microsoft.com/office/powerpoint/2010/main" val="174327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5187"/>
            <a:ext cx="12192000" cy="6834948"/>
          </a:xfrm>
          <a:prstGeom prst="rect">
            <a:avLst/>
          </a:prstGeom>
        </p:spPr>
      </p:pic>
      <p:sp>
        <p:nvSpPr>
          <p:cNvPr id="2" name="Title 1"/>
          <p:cNvSpPr>
            <a:spLocks noGrp="1"/>
          </p:cNvSpPr>
          <p:nvPr>
            <p:ph type="title"/>
          </p:nvPr>
        </p:nvSpPr>
        <p:spPr>
          <a:xfrm>
            <a:off x="838200" y="0"/>
            <a:ext cx="10515600" cy="1325563"/>
          </a:xfrm>
        </p:spPr>
        <p:txBody>
          <a:bodyPr/>
          <a:lstStyle/>
          <a:p>
            <a:r>
              <a:rPr lang="en-GB" b="1" dirty="0" smtClean="0">
                <a:solidFill>
                  <a:srgbClr val="00B050"/>
                </a:solidFill>
              </a:rPr>
              <a:t>National advice/guidance</a:t>
            </a:r>
            <a:endParaRPr lang="en-GB" b="1" dirty="0">
              <a:solidFill>
                <a:srgbClr val="00B050"/>
              </a:solidFill>
            </a:endParaRPr>
          </a:p>
        </p:txBody>
      </p:sp>
      <p:sp>
        <p:nvSpPr>
          <p:cNvPr id="3" name="Content Placeholder 2"/>
          <p:cNvSpPr>
            <a:spLocks noGrp="1"/>
          </p:cNvSpPr>
          <p:nvPr>
            <p:ph idx="1"/>
          </p:nvPr>
        </p:nvSpPr>
        <p:spPr>
          <a:xfrm>
            <a:off x="838200" y="1050579"/>
            <a:ext cx="10515600" cy="4681481"/>
          </a:xfrm>
        </p:spPr>
        <p:txBody>
          <a:bodyPr>
            <a:normAutofit fontScale="70000" lnSpcReduction="20000"/>
          </a:bodyPr>
          <a:lstStyle/>
          <a:p>
            <a:pPr marL="0" indent="0">
              <a:buNone/>
            </a:pPr>
            <a:r>
              <a:rPr lang="en-GB" dirty="0"/>
              <a:t>General</a:t>
            </a:r>
            <a:r>
              <a:rPr lang="en-GB" dirty="0" smtClean="0"/>
              <a:t>: </a:t>
            </a:r>
            <a:r>
              <a:rPr lang="en-GB" dirty="0" smtClean="0">
                <a:hlinkClick r:id="rId3"/>
              </a:rPr>
              <a:t>‘What </a:t>
            </a:r>
            <a:r>
              <a:rPr lang="en-GB" dirty="0">
                <a:hlinkClick r:id="rId3"/>
              </a:rPr>
              <a:t>parents and carers need to know about early years providers, schools and colleges in the autumn </a:t>
            </a:r>
            <a:r>
              <a:rPr lang="en-GB" dirty="0" smtClean="0">
                <a:hlinkClick r:id="rId3"/>
              </a:rPr>
              <a:t>term’</a:t>
            </a:r>
            <a:endParaRPr lang="en-GB" dirty="0"/>
          </a:p>
          <a:p>
            <a:pPr marL="0" indent="0">
              <a:buNone/>
            </a:pPr>
            <a:r>
              <a:rPr lang="en-GB" dirty="0"/>
              <a:t>Specific: Nurseries, childminders, schools and colleges will understand that some children and young people may be experiencing feelings such as anxiety, stress or low mood as a result of the coronavirus (COVID-19) outbreak.</a:t>
            </a:r>
          </a:p>
          <a:p>
            <a:pPr marL="0" indent="0">
              <a:buNone/>
            </a:pPr>
            <a:r>
              <a:rPr lang="en-GB" dirty="0"/>
              <a:t>There are online resources available to help you and your child with mental health, including:</a:t>
            </a:r>
          </a:p>
          <a:p>
            <a:r>
              <a:rPr lang="en-GB" dirty="0" err="1">
                <a:hlinkClick r:id="rId4"/>
              </a:rPr>
              <a:t>MindEd</a:t>
            </a:r>
            <a:r>
              <a:rPr lang="en-GB" dirty="0"/>
              <a:t>, a free educational resource from Health Education England on children and young people’s mental health</a:t>
            </a:r>
          </a:p>
          <a:p>
            <a:r>
              <a:rPr lang="en-GB" dirty="0">
                <a:hlinkClick r:id="rId5"/>
              </a:rPr>
              <a:t>Rise Above</a:t>
            </a:r>
            <a:r>
              <a:rPr lang="en-GB" dirty="0"/>
              <a:t>, which aims to build resilience and support good mental health in young people aged 10 to 16</a:t>
            </a:r>
          </a:p>
          <a:p>
            <a:r>
              <a:rPr lang="en-GB" dirty="0">
                <a:hlinkClick r:id="rId6"/>
              </a:rPr>
              <a:t>Every Mind Matters</a:t>
            </a:r>
            <a:r>
              <a:rPr lang="en-GB" dirty="0"/>
              <a:t>, which includes an online tool and email journey to support everyone to feel more confident in taking action to look after their mental health and wellbeing</a:t>
            </a:r>
          </a:p>
          <a:p>
            <a:r>
              <a:rPr lang="en-GB" dirty="0">
                <a:hlinkClick r:id="rId7"/>
              </a:rPr>
              <a:t>Bereavement UK</a:t>
            </a:r>
            <a:r>
              <a:rPr lang="en-GB" dirty="0"/>
              <a:t> and the </a:t>
            </a:r>
            <a:r>
              <a:rPr lang="en-GB" dirty="0">
                <a:hlinkClick r:id="rId8"/>
              </a:rPr>
              <a:t>Childhood Bereavement Network</a:t>
            </a:r>
            <a:r>
              <a:rPr lang="en-GB" dirty="0"/>
              <a:t>, provide information and resources to support bereaved pupils, schools and staff</a:t>
            </a:r>
          </a:p>
          <a:p>
            <a:r>
              <a:rPr lang="en-GB" dirty="0"/>
              <a:t>It is also vital to report any safeguarding concerns you have about any child. Contact the </a:t>
            </a:r>
            <a:r>
              <a:rPr lang="en-GB" dirty="0">
                <a:hlinkClick r:id="rId9"/>
              </a:rPr>
              <a:t>NSPCC helpline</a:t>
            </a:r>
            <a:r>
              <a:rPr lang="en-GB" dirty="0"/>
              <a:t> or </a:t>
            </a:r>
            <a:r>
              <a:rPr lang="en-GB" dirty="0">
                <a:hlinkClick r:id="rId10"/>
              </a:rPr>
              <a:t>Barnardo’s support service</a:t>
            </a:r>
            <a:r>
              <a:rPr lang="en-GB" dirty="0"/>
              <a:t>.</a:t>
            </a:r>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60868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23052"/>
            <a:ext cx="12192000" cy="6834948"/>
          </a:xfrm>
          <a:prstGeom prst="rect">
            <a:avLst/>
          </a:prstGeom>
        </p:spPr>
      </p:pic>
      <p:sp>
        <p:nvSpPr>
          <p:cNvPr id="153" name="Content Placeholder 2"/>
          <p:cNvSpPr txBox="1"/>
          <p:nvPr/>
        </p:nvSpPr>
        <p:spPr>
          <a:xfrm>
            <a:off x="1614749" y="1408113"/>
            <a:ext cx="3962401" cy="4498012"/>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defTabSz="813816">
              <a:lnSpc>
                <a:spcPct val="72000"/>
              </a:lnSpc>
              <a:spcBef>
                <a:spcPts val="800"/>
              </a:spcBef>
              <a:defRPr sz="2046">
                <a:solidFill>
                  <a:srgbClr val="FF0000"/>
                </a:solidFill>
              </a:defRPr>
            </a:pPr>
            <a:r>
              <a:t>Securely attached </a:t>
            </a:r>
            <a:r>
              <a:rPr>
                <a:solidFill>
                  <a:srgbClr val="000000"/>
                </a:solidFill>
              </a:rPr>
              <a:t>children are more likely to be:</a:t>
            </a:r>
          </a:p>
          <a:p>
            <a:pPr defTabSz="813816">
              <a:lnSpc>
                <a:spcPct val="72000"/>
              </a:lnSpc>
              <a:spcBef>
                <a:spcPts val="800"/>
              </a:spcBef>
              <a:defRPr sz="2046"/>
            </a:pPr>
            <a:endParaRPr>
              <a:solidFill>
                <a:srgbClr val="000000"/>
              </a:solidFill>
            </a:endParaRPr>
          </a:p>
          <a:p>
            <a:pPr defTabSz="813816">
              <a:lnSpc>
                <a:spcPct val="72000"/>
              </a:lnSpc>
              <a:spcBef>
                <a:spcPts val="800"/>
              </a:spcBef>
              <a:defRPr sz="2046"/>
            </a:pPr>
            <a:endParaRPr>
              <a:solidFill>
                <a:srgbClr val="000000"/>
              </a:solidFill>
            </a:endParaRPr>
          </a:p>
          <a:p>
            <a:pPr defTabSz="813816">
              <a:lnSpc>
                <a:spcPct val="72000"/>
              </a:lnSpc>
              <a:spcBef>
                <a:spcPts val="800"/>
              </a:spcBef>
              <a:defRPr sz="2046"/>
            </a:pPr>
            <a:endParaRPr>
              <a:solidFill>
                <a:srgbClr val="000000"/>
              </a:solidFill>
            </a:endParaRPr>
          </a:p>
          <a:p>
            <a:pPr defTabSz="813816">
              <a:lnSpc>
                <a:spcPct val="72000"/>
              </a:lnSpc>
              <a:spcBef>
                <a:spcPts val="800"/>
              </a:spcBef>
              <a:defRPr sz="2046"/>
            </a:pPr>
            <a:endParaRPr>
              <a:solidFill>
                <a:srgbClr val="000000"/>
              </a:solidFill>
            </a:endParaRPr>
          </a:p>
          <a:p>
            <a:pPr defTabSz="813816">
              <a:lnSpc>
                <a:spcPct val="72000"/>
              </a:lnSpc>
              <a:spcBef>
                <a:spcPts val="800"/>
              </a:spcBef>
              <a:defRPr sz="1869"/>
            </a:pPr>
            <a:endParaRPr>
              <a:solidFill>
                <a:srgbClr val="000000"/>
              </a:solidFill>
            </a:endParaRPr>
          </a:p>
          <a:p>
            <a:pPr marL="203454" indent="-203454" defTabSz="813816">
              <a:lnSpc>
                <a:spcPct val="72000"/>
              </a:lnSpc>
              <a:spcBef>
                <a:spcPts val="800"/>
              </a:spcBef>
              <a:buSzPct val="100000"/>
              <a:buChar char="✓"/>
              <a:defRPr sz="1958"/>
            </a:pPr>
            <a:r>
              <a:t>better problem-solvers</a:t>
            </a:r>
            <a:endParaRPr sz="2046"/>
          </a:p>
          <a:p>
            <a:pPr marL="203454" indent="-203454" defTabSz="813816">
              <a:lnSpc>
                <a:spcPct val="72000"/>
              </a:lnSpc>
              <a:spcBef>
                <a:spcPts val="800"/>
              </a:spcBef>
              <a:buSzPct val="100000"/>
              <a:buChar char="✓"/>
              <a:defRPr sz="1958"/>
            </a:pPr>
            <a:r>
              <a:t>more curious</a:t>
            </a:r>
            <a:endParaRPr sz="2046"/>
          </a:p>
          <a:p>
            <a:pPr marL="203454" indent="-203454" defTabSz="813816">
              <a:lnSpc>
                <a:spcPct val="72000"/>
              </a:lnSpc>
              <a:spcBef>
                <a:spcPts val="800"/>
              </a:spcBef>
              <a:buSzPct val="100000"/>
              <a:buChar char="✓"/>
              <a:defRPr sz="1958"/>
            </a:pPr>
            <a:r>
              <a:t>have increased quality and duration of learning</a:t>
            </a:r>
            <a:endParaRPr sz="2046"/>
          </a:p>
          <a:p>
            <a:pPr marL="203454" indent="-203454" defTabSz="813816">
              <a:lnSpc>
                <a:spcPct val="72000"/>
              </a:lnSpc>
              <a:spcBef>
                <a:spcPts val="800"/>
              </a:spcBef>
              <a:buSzPct val="100000"/>
              <a:buChar char="✓"/>
              <a:defRPr sz="1958" b="1"/>
            </a:pPr>
            <a:r>
              <a:t>have higher academic achievement</a:t>
            </a:r>
            <a:endParaRPr sz="2046"/>
          </a:p>
        </p:txBody>
      </p:sp>
      <p:sp>
        <p:nvSpPr>
          <p:cNvPr id="154" name="Content Placeholder 3"/>
          <p:cNvSpPr txBox="1"/>
          <p:nvPr/>
        </p:nvSpPr>
        <p:spPr>
          <a:xfrm>
            <a:off x="6011862" y="1408113"/>
            <a:ext cx="3789363" cy="4498012"/>
          </a:xfrm>
          <a:prstGeom prst="rect">
            <a:avLst/>
          </a:prstGeom>
          <a:ln>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ctr" defTabSz="877823">
              <a:lnSpc>
                <a:spcPct val="72000"/>
              </a:lnSpc>
              <a:spcBef>
                <a:spcPts val="900"/>
              </a:spcBef>
              <a:defRPr sz="1632">
                <a:solidFill>
                  <a:srgbClr val="FF0000"/>
                </a:solidFill>
              </a:defRPr>
            </a:pPr>
            <a:r>
              <a:t>Securely attached </a:t>
            </a:r>
            <a:r>
              <a:rPr>
                <a:solidFill>
                  <a:srgbClr val="000000"/>
                </a:solidFill>
              </a:rPr>
              <a:t>children are more likely to be:</a:t>
            </a:r>
          </a:p>
          <a:p>
            <a:pPr defTabSz="877823">
              <a:lnSpc>
                <a:spcPct val="72000"/>
              </a:lnSpc>
              <a:spcBef>
                <a:spcPts val="900"/>
              </a:spcBef>
              <a:defRPr sz="1632"/>
            </a:pPr>
            <a:endParaRPr>
              <a:solidFill>
                <a:srgbClr val="000000"/>
              </a:solidFill>
            </a:endParaRPr>
          </a:p>
          <a:p>
            <a:pPr defTabSz="877823">
              <a:lnSpc>
                <a:spcPct val="72000"/>
              </a:lnSpc>
              <a:spcBef>
                <a:spcPts val="900"/>
              </a:spcBef>
              <a:defRPr sz="1632"/>
            </a:pPr>
            <a:endParaRPr>
              <a:solidFill>
                <a:srgbClr val="000000"/>
              </a:solidFill>
            </a:endParaRPr>
          </a:p>
          <a:p>
            <a:pPr marL="219455" indent="-219455" defTabSz="877823">
              <a:lnSpc>
                <a:spcPct val="72000"/>
              </a:lnSpc>
              <a:spcBef>
                <a:spcPts val="900"/>
              </a:spcBef>
              <a:buSzPct val="100000"/>
              <a:buChar char="✓"/>
              <a:defRPr sz="1632"/>
            </a:pPr>
            <a:endParaRPr>
              <a:solidFill>
                <a:srgbClr val="000000"/>
              </a:solidFill>
            </a:endParaRPr>
          </a:p>
          <a:p>
            <a:pPr marL="219455" indent="-219455" defTabSz="877823">
              <a:lnSpc>
                <a:spcPct val="72000"/>
              </a:lnSpc>
              <a:spcBef>
                <a:spcPts val="900"/>
              </a:spcBef>
              <a:buSzPct val="100000"/>
              <a:buChar char="✓"/>
              <a:defRPr sz="1632"/>
            </a:pPr>
            <a:endParaRPr>
              <a:solidFill>
                <a:srgbClr val="000000"/>
              </a:solidFill>
            </a:endParaRPr>
          </a:p>
          <a:p>
            <a:pPr marL="219455" indent="-219455" defTabSz="877823">
              <a:lnSpc>
                <a:spcPct val="72000"/>
              </a:lnSpc>
              <a:spcBef>
                <a:spcPts val="900"/>
              </a:spcBef>
              <a:buSzPct val="100000"/>
              <a:buChar char="✓"/>
              <a:defRPr sz="1632"/>
            </a:pPr>
            <a:endParaRPr>
              <a:solidFill>
                <a:srgbClr val="000000"/>
              </a:solidFill>
            </a:endParaRPr>
          </a:p>
          <a:p>
            <a:pPr defTabSz="877823">
              <a:lnSpc>
                <a:spcPct val="72000"/>
              </a:lnSpc>
              <a:spcBef>
                <a:spcPts val="900"/>
              </a:spcBef>
              <a:defRPr sz="1824"/>
            </a:pPr>
            <a:endParaRPr>
              <a:solidFill>
                <a:srgbClr val="000000"/>
              </a:solidFill>
            </a:endParaRPr>
          </a:p>
          <a:p>
            <a:pPr marL="219455" indent="-219455" defTabSz="877823">
              <a:lnSpc>
                <a:spcPct val="72000"/>
              </a:lnSpc>
              <a:spcBef>
                <a:spcPts val="900"/>
              </a:spcBef>
              <a:buSzPct val="100000"/>
              <a:buChar char="✓"/>
              <a:defRPr sz="1632"/>
            </a:pPr>
            <a:r>
              <a:t>co-operative and self-regulative</a:t>
            </a:r>
          </a:p>
          <a:p>
            <a:pPr marL="219455" indent="-219455" defTabSz="877823">
              <a:lnSpc>
                <a:spcPct val="72000"/>
              </a:lnSpc>
              <a:spcBef>
                <a:spcPts val="900"/>
              </a:spcBef>
              <a:buSzPct val="100000"/>
              <a:buChar char="✓"/>
              <a:defRPr sz="1632"/>
            </a:pPr>
            <a:r>
              <a:t>less likely to develop emotional and behavioural problems</a:t>
            </a:r>
          </a:p>
          <a:p>
            <a:pPr marL="219455" indent="-219455" defTabSz="877823">
              <a:lnSpc>
                <a:spcPct val="72000"/>
              </a:lnSpc>
              <a:spcBef>
                <a:spcPts val="900"/>
              </a:spcBef>
              <a:buSzPct val="100000"/>
              <a:buChar char="✓"/>
              <a:defRPr sz="1632"/>
            </a:pPr>
            <a:r>
              <a:t>more socially empathetic and less biased in interpreting behaviour of others</a:t>
            </a:r>
          </a:p>
          <a:p>
            <a:pPr marL="219455" indent="-219455" defTabSz="877823">
              <a:lnSpc>
                <a:spcPct val="72000"/>
              </a:lnSpc>
              <a:spcBef>
                <a:spcPts val="900"/>
              </a:spcBef>
              <a:buSzPct val="100000"/>
              <a:buChar char="✓"/>
              <a:defRPr sz="1632"/>
            </a:pPr>
            <a:r>
              <a:t>more self-aware (self-knowledge)</a:t>
            </a:r>
          </a:p>
        </p:txBody>
      </p:sp>
      <p:pic>
        <p:nvPicPr>
          <p:cNvPr id="155" name="Picture 2" descr="Picture 2"/>
          <p:cNvPicPr>
            <a:picLocks noChangeAspect="1"/>
          </p:cNvPicPr>
          <p:nvPr/>
        </p:nvPicPr>
        <p:blipFill>
          <a:blip r:embed="rId3">
            <a:extLst/>
          </a:blip>
          <a:stretch>
            <a:fillRect/>
          </a:stretch>
        </p:blipFill>
        <p:spPr>
          <a:xfrm>
            <a:off x="2384686" y="2147328"/>
            <a:ext cx="2422526" cy="1408114"/>
          </a:xfrm>
          <a:prstGeom prst="rect">
            <a:avLst/>
          </a:prstGeom>
          <a:ln w="12700">
            <a:miter lim="400000"/>
          </a:ln>
        </p:spPr>
      </p:pic>
      <p:pic>
        <p:nvPicPr>
          <p:cNvPr id="156" name="Picture 9" descr="Picture 9"/>
          <p:cNvPicPr>
            <a:picLocks noChangeAspect="1"/>
          </p:cNvPicPr>
          <p:nvPr/>
        </p:nvPicPr>
        <p:blipFill>
          <a:blip r:embed="rId4">
            <a:extLst/>
          </a:blip>
          <a:stretch>
            <a:fillRect/>
          </a:stretch>
        </p:blipFill>
        <p:spPr>
          <a:xfrm>
            <a:off x="6781800" y="2115578"/>
            <a:ext cx="2182812" cy="1439864"/>
          </a:xfrm>
          <a:prstGeom prst="rect">
            <a:avLst/>
          </a:prstGeom>
          <a:ln w="12700">
            <a:miter lim="400000"/>
          </a:ln>
        </p:spPr>
      </p:pic>
      <p:sp>
        <p:nvSpPr>
          <p:cNvPr id="2" name="Rectangle 1"/>
          <p:cNvSpPr/>
          <p:nvPr/>
        </p:nvSpPr>
        <p:spPr>
          <a:xfrm>
            <a:off x="468443" y="346284"/>
            <a:ext cx="11022971" cy="769441"/>
          </a:xfrm>
          <a:prstGeom prst="rect">
            <a:avLst/>
          </a:prstGeom>
        </p:spPr>
        <p:txBody>
          <a:bodyPr wrap="square">
            <a:spAutoFit/>
          </a:bodyPr>
          <a:lstStyle/>
          <a:p>
            <a:r>
              <a:rPr lang="en-GB" sz="4400" b="1" dirty="0">
                <a:solidFill>
                  <a:srgbClr val="00B050"/>
                </a:solidFill>
                <a:latin typeface="Calibri Light" panose="020F0302020204030204"/>
                <a:ea typeface="+mj-ea"/>
                <a:cs typeface="+mj-cs"/>
              </a:rPr>
              <a:t>Key messages to our schools around </a:t>
            </a:r>
            <a:r>
              <a:rPr lang="en-GB" sz="4400" b="1" dirty="0" smtClean="0">
                <a:solidFill>
                  <a:srgbClr val="00B050"/>
                </a:solidFill>
                <a:latin typeface="Calibri Light" panose="020F0302020204030204"/>
                <a:ea typeface="+mj-ea"/>
                <a:cs typeface="+mj-cs"/>
              </a:rPr>
              <a:t>being ready</a:t>
            </a:r>
            <a:endParaRPr lang="en-GB" dirty="0"/>
          </a:p>
        </p:txBody>
      </p:sp>
    </p:spTree>
    <p:extLst>
      <p:ext uri="{BB962C8B-B14F-4D97-AF65-F5344CB8AC3E}">
        <p14:creationId xmlns:p14="http://schemas.microsoft.com/office/powerpoint/2010/main" val="46126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23052"/>
            <a:ext cx="12192000" cy="6834948"/>
          </a:xfrm>
          <a:prstGeom prst="rect">
            <a:avLst/>
          </a:prstGeom>
        </p:spPr>
      </p:pic>
      <p:grpSp>
        <p:nvGrpSpPr>
          <p:cNvPr id="314" name="Group 6"/>
          <p:cNvGrpSpPr/>
          <p:nvPr/>
        </p:nvGrpSpPr>
        <p:grpSpPr>
          <a:xfrm>
            <a:off x="4166209" y="1506692"/>
            <a:ext cx="3859584" cy="3844615"/>
            <a:chOff x="0" y="-1"/>
            <a:chExt cx="3859582" cy="3844613"/>
          </a:xfrm>
        </p:grpSpPr>
        <p:sp>
          <p:nvSpPr>
            <p:cNvPr id="304" name="AutoShape 5"/>
            <p:cNvSpPr/>
            <p:nvPr/>
          </p:nvSpPr>
          <p:spPr>
            <a:xfrm>
              <a:off x="1931453" y="209614"/>
              <a:ext cx="1928130" cy="1967969"/>
            </a:xfrm>
            <a:custGeom>
              <a:avLst/>
              <a:gdLst/>
              <a:ahLst/>
              <a:cxnLst>
                <a:cxn ang="0">
                  <a:pos x="wd2" y="hd2"/>
                </a:cxn>
                <a:cxn ang="5400000">
                  <a:pos x="wd2" y="hd2"/>
                </a:cxn>
                <a:cxn ang="10800000">
                  <a:pos x="wd2" y="hd2"/>
                </a:cxn>
                <a:cxn ang="16200000">
                  <a:pos x="wd2" y="hd2"/>
                </a:cxn>
              </a:cxnLst>
              <a:rect l="0" t="0" r="r" b="b"/>
              <a:pathLst>
                <a:path w="21600" h="21600" extrusionOk="0">
                  <a:moveTo>
                    <a:pt x="0" y="6131"/>
                  </a:moveTo>
                  <a:cubicBezTo>
                    <a:pt x="0" y="0"/>
                    <a:pt x="0" y="0"/>
                    <a:pt x="0" y="0"/>
                  </a:cubicBezTo>
                  <a:cubicBezTo>
                    <a:pt x="10685" y="0"/>
                    <a:pt x="19302" y="8437"/>
                    <a:pt x="19359" y="18900"/>
                  </a:cubicBezTo>
                  <a:cubicBezTo>
                    <a:pt x="21600" y="18900"/>
                    <a:pt x="21600" y="18900"/>
                    <a:pt x="21600" y="18900"/>
                  </a:cubicBezTo>
                  <a:cubicBezTo>
                    <a:pt x="16372" y="21600"/>
                    <a:pt x="16372" y="21600"/>
                    <a:pt x="16372" y="21600"/>
                  </a:cubicBezTo>
                  <a:cubicBezTo>
                    <a:pt x="11144" y="18900"/>
                    <a:pt x="11144" y="18900"/>
                    <a:pt x="11144" y="18900"/>
                  </a:cubicBezTo>
                  <a:cubicBezTo>
                    <a:pt x="13327" y="18900"/>
                    <a:pt x="13327" y="18900"/>
                    <a:pt x="13327" y="18900"/>
                  </a:cubicBezTo>
                  <a:cubicBezTo>
                    <a:pt x="13212" y="11813"/>
                    <a:pt x="7353" y="6131"/>
                    <a:pt x="114" y="6131"/>
                  </a:cubicBezTo>
                  <a:cubicBezTo>
                    <a:pt x="57" y="6131"/>
                    <a:pt x="57" y="6131"/>
                    <a:pt x="0" y="6131"/>
                  </a:cubicBezTo>
                  <a:close/>
                </a:path>
              </a:pathLst>
            </a:custGeom>
            <a:solidFill>
              <a:srgbClr val="45BE9B"/>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05" name="AutoShape 6"/>
            <p:cNvSpPr/>
            <p:nvPr/>
          </p:nvSpPr>
          <p:spPr>
            <a:xfrm>
              <a:off x="205455" y="-2"/>
              <a:ext cx="1973048" cy="1938025"/>
            </a:xfrm>
            <a:custGeom>
              <a:avLst/>
              <a:gdLst/>
              <a:ahLst/>
              <a:cxnLst>
                <a:cxn ang="0">
                  <a:pos x="wd2" y="hd2"/>
                </a:cxn>
                <a:cxn ang="5400000">
                  <a:pos x="wd2" y="hd2"/>
                </a:cxn>
                <a:cxn ang="10800000">
                  <a:pos x="wd2" y="hd2"/>
                </a:cxn>
                <a:cxn ang="16200000">
                  <a:pos x="wd2" y="hd2"/>
                </a:cxn>
              </a:cxnLst>
              <a:rect l="0" t="0" r="r" b="b"/>
              <a:pathLst>
                <a:path w="21600" h="21600" extrusionOk="0">
                  <a:moveTo>
                    <a:pt x="18907" y="2342"/>
                  </a:moveTo>
                  <a:cubicBezTo>
                    <a:pt x="8471" y="2342"/>
                    <a:pt x="0" y="10972"/>
                    <a:pt x="0" y="21600"/>
                  </a:cubicBezTo>
                  <a:cubicBezTo>
                    <a:pt x="5890" y="21600"/>
                    <a:pt x="5890" y="21600"/>
                    <a:pt x="5890" y="21600"/>
                  </a:cubicBezTo>
                  <a:cubicBezTo>
                    <a:pt x="5947" y="14401"/>
                    <a:pt x="11725" y="8571"/>
                    <a:pt x="18794" y="8571"/>
                  </a:cubicBezTo>
                  <a:cubicBezTo>
                    <a:pt x="18794" y="8571"/>
                    <a:pt x="18850" y="8571"/>
                    <a:pt x="18907" y="8571"/>
                  </a:cubicBezTo>
                  <a:cubicBezTo>
                    <a:pt x="18907" y="10400"/>
                    <a:pt x="18907" y="10400"/>
                    <a:pt x="18907" y="10400"/>
                  </a:cubicBezTo>
                  <a:cubicBezTo>
                    <a:pt x="21600" y="5200"/>
                    <a:pt x="21600" y="5200"/>
                    <a:pt x="21600" y="5200"/>
                  </a:cubicBezTo>
                  <a:cubicBezTo>
                    <a:pt x="18907" y="0"/>
                    <a:pt x="18907" y="0"/>
                    <a:pt x="18907" y="0"/>
                  </a:cubicBezTo>
                  <a:lnTo>
                    <a:pt x="18907" y="2342"/>
                  </a:lnTo>
                  <a:close/>
                </a:path>
              </a:pathLst>
            </a:custGeom>
            <a:solidFill>
              <a:srgbClr val="46556A"/>
            </a:solidFill>
            <a:ln w="12700" cap="flat">
              <a:noFill/>
              <a:miter lim="400000"/>
            </a:ln>
            <a:effectLst/>
          </p:spPr>
          <p:txBody>
            <a:bodyPr wrap="square" lIns="45718" tIns="45718" rIns="45718" bIns="45718" numCol="1" anchor="t">
              <a:noAutofit/>
            </a:bodyPr>
            <a:lstStyle/>
            <a:p>
              <a:pPr algn="ctr">
                <a:defRPr sz="2600">
                  <a:solidFill>
                    <a:srgbClr val="FFFFFF"/>
                  </a:solidFill>
                  <a:latin typeface="+mj-lt"/>
                  <a:ea typeface="+mj-ea"/>
                  <a:cs typeface="+mj-cs"/>
                  <a:sym typeface="Calibri"/>
                </a:defRPr>
              </a:pPr>
              <a:endParaRPr/>
            </a:p>
          </p:txBody>
        </p:sp>
        <p:sp>
          <p:nvSpPr>
            <p:cNvPr id="306" name="AutoShape 7"/>
            <p:cNvSpPr/>
            <p:nvPr/>
          </p:nvSpPr>
          <p:spPr>
            <a:xfrm>
              <a:off x="-1" y="1696052"/>
              <a:ext cx="1931367" cy="1964641"/>
            </a:xfrm>
            <a:custGeom>
              <a:avLst/>
              <a:gdLst/>
              <a:ahLst/>
              <a:cxnLst>
                <a:cxn ang="0">
                  <a:pos x="wd2" y="hd2"/>
                </a:cxn>
                <a:cxn ang="5400000">
                  <a:pos x="wd2" y="hd2"/>
                </a:cxn>
                <a:cxn ang="10800000">
                  <a:pos x="wd2" y="hd2"/>
                </a:cxn>
                <a:cxn ang="16200000">
                  <a:pos x="wd2" y="hd2"/>
                </a:cxn>
              </a:cxnLst>
              <a:rect l="0" t="0" r="r" b="b"/>
              <a:pathLst>
                <a:path w="21600" h="21600" extrusionOk="0">
                  <a:moveTo>
                    <a:pt x="0" y="2763"/>
                  </a:moveTo>
                  <a:cubicBezTo>
                    <a:pt x="2291" y="2763"/>
                    <a:pt x="2291" y="2763"/>
                    <a:pt x="2291" y="2763"/>
                  </a:cubicBezTo>
                  <a:cubicBezTo>
                    <a:pt x="2349" y="13197"/>
                    <a:pt x="11001" y="21600"/>
                    <a:pt x="21600" y="21600"/>
                  </a:cubicBezTo>
                  <a:cubicBezTo>
                    <a:pt x="21600" y="15510"/>
                    <a:pt x="21600" y="15510"/>
                    <a:pt x="21600" y="15510"/>
                  </a:cubicBezTo>
                  <a:cubicBezTo>
                    <a:pt x="21543" y="15510"/>
                    <a:pt x="21543" y="15510"/>
                    <a:pt x="21486" y="15510"/>
                  </a:cubicBezTo>
                  <a:cubicBezTo>
                    <a:pt x="14267" y="15510"/>
                    <a:pt x="8422" y="9813"/>
                    <a:pt x="8307" y="2763"/>
                  </a:cubicBezTo>
                  <a:cubicBezTo>
                    <a:pt x="10427" y="2763"/>
                    <a:pt x="10427" y="2763"/>
                    <a:pt x="10427" y="2763"/>
                  </a:cubicBezTo>
                  <a:cubicBezTo>
                    <a:pt x="5213" y="0"/>
                    <a:pt x="5213" y="0"/>
                    <a:pt x="5213" y="0"/>
                  </a:cubicBezTo>
                  <a:lnTo>
                    <a:pt x="0" y="2763"/>
                  </a:lnTo>
                  <a:close/>
                </a:path>
              </a:pathLst>
            </a:custGeom>
            <a:solidFill>
              <a:srgbClr val="FB873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07" name="AutoShape 8"/>
            <p:cNvSpPr/>
            <p:nvPr/>
          </p:nvSpPr>
          <p:spPr>
            <a:xfrm>
              <a:off x="1685237" y="2028776"/>
              <a:ext cx="1968800" cy="1815837"/>
            </a:xfrm>
            <a:custGeom>
              <a:avLst/>
              <a:gdLst/>
              <a:ahLst/>
              <a:cxnLst>
                <a:cxn ang="0">
                  <a:pos x="wd2" y="hd2"/>
                </a:cxn>
                <a:cxn ang="5400000">
                  <a:pos x="wd2" y="hd2"/>
                </a:cxn>
                <a:cxn ang="10800000">
                  <a:pos x="wd2" y="hd2"/>
                </a:cxn>
                <a:cxn ang="16200000">
                  <a:pos x="wd2" y="hd2"/>
                </a:cxn>
              </a:cxnLst>
              <a:rect l="0" t="0" r="r" b="b"/>
              <a:pathLst>
                <a:path w="21600" h="21600" extrusionOk="0">
                  <a:moveTo>
                    <a:pt x="2700" y="19403"/>
                  </a:moveTo>
                  <a:cubicBezTo>
                    <a:pt x="12769" y="19403"/>
                    <a:pt x="21038" y="10861"/>
                    <a:pt x="21600" y="122"/>
                  </a:cubicBezTo>
                  <a:cubicBezTo>
                    <a:pt x="18732" y="1769"/>
                    <a:pt x="18732" y="1769"/>
                    <a:pt x="18732" y="1769"/>
                  </a:cubicBezTo>
                  <a:cubicBezTo>
                    <a:pt x="15694" y="0"/>
                    <a:pt x="15694" y="0"/>
                    <a:pt x="15694" y="0"/>
                  </a:cubicBezTo>
                  <a:cubicBezTo>
                    <a:pt x="15075" y="7200"/>
                    <a:pt x="9562" y="12813"/>
                    <a:pt x="2812" y="12813"/>
                  </a:cubicBezTo>
                  <a:cubicBezTo>
                    <a:pt x="2756" y="12813"/>
                    <a:pt x="2756" y="12813"/>
                    <a:pt x="2700" y="12813"/>
                  </a:cubicBezTo>
                  <a:cubicBezTo>
                    <a:pt x="2700" y="10494"/>
                    <a:pt x="2700" y="10494"/>
                    <a:pt x="2700" y="10494"/>
                  </a:cubicBezTo>
                  <a:cubicBezTo>
                    <a:pt x="0" y="16047"/>
                    <a:pt x="0" y="16047"/>
                    <a:pt x="0" y="16047"/>
                  </a:cubicBezTo>
                  <a:cubicBezTo>
                    <a:pt x="2700" y="21600"/>
                    <a:pt x="2700" y="21600"/>
                    <a:pt x="2700" y="21600"/>
                  </a:cubicBezTo>
                  <a:lnTo>
                    <a:pt x="2700" y="19403"/>
                  </a:lnTo>
                  <a:close/>
                </a:path>
              </a:pathLst>
            </a:custGeom>
            <a:solidFill>
              <a:srgbClr val="A0BC3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08" name="AutoShape 11"/>
            <p:cNvSpPr/>
            <p:nvPr/>
          </p:nvSpPr>
          <p:spPr>
            <a:xfrm>
              <a:off x="1080329" y="1086322"/>
              <a:ext cx="1724817" cy="1722653"/>
            </a:xfrm>
            <a:prstGeom prst="ellipse">
              <a:avLst/>
            </a:prstGeom>
            <a:solidFill>
              <a:srgbClr val="D44024"/>
            </a:solidFill>
            <a:ln w="12700" cap="flat">
              <a:noFill/>
              <a:miter lim="400000"/>
            </a:ln>
            <a:effectLst>
              <a:outerShdw blurRad="50800" dist="38100" dir="5400000" rotWithShape="0">
                <a:srgbClr val="000000">
                  <a:alpha val="40000"/>
                </a:srgbClr>
              </a:outerShdw>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309" name="1"/>
            <p:cNvSpPr txBox="1"/>
            <p:nvPr/>
          </p:nvSpPr>
          <p:spPr>
            <a:xfrm>
              <a:off x="1806986" y="1728816"/>
              <a:ext cx="271494" cy="43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a:defRPr sz="2600">
                  <a:solidFill>
                    <a:srgbClr val="FFFFFF"/>
                  </a:solidFill>
                  <a:latin typeface="+mj-lt"/>
                  <a:ea typeface="+mj-ea"/>
                  <a:cs typeface="+mj-cs"/>
                  <a:sym typeface="Calibri"/>
                </a:defRPr>
              </a:lvl1pPr>
            </a:lstStyle>
            <a:p>
              <a:r>
                <a:t>1</a:t>
              </a:r>
            </a:p>
          </p:txBody>
        </p:sp>
        <p:sp>
          <p:nvSpPr>
            <p:cNvPr id="310" name="2"/>
            <p:cNvSpPr txBox="1"/>
            <p:nvPr/>
          </p:nvSpPr>
          <p:spPr>
            <a:xfrm>
              <a:off x="2873788" y="750178"/>
              <a:ext cx="271495" cy="43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a:defRPr sz="2600">
                  <a:solidFill>
                    <a:srgbClr val="FFFFFF"/>
                  </a:solidFill>
                  <a:latin typeface="+mj-lt"/>
                  <a:ea typeface="+mj-ea"/>
                  <a:cs typeface="+mj-cs"/>
                  <a:sym typeface="Calibri"/>
                </a:defRPr>
              </a:lvl1pPr>
            </a:lstStyle>
            <a:p>
              <a:r>
                <a:t>2</a:t>
              </a:r>
            </a:p>
          </p:txBody>
        </p:sp>
        <p:sp>
          <p:nvSpPr>
            <p:cNvPr id="311" name="3"/>
            <p:cNvSpPr txBox="1"/>
            <p:nvPr/>
          </p:nvSpPr>
          <p:spPr>
            <a:xfrm>
              <a:off x="2759768" y="2717862"/>
              <a:ext cx="271494" cy="43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a:defRPr sz="2600">
                  <a:solidFill>
                    <a:srgbClr val="FFFFFF"/>
                  </a:solidFill>
                  <a:latin typeface="+mj-lt"/>
                  <a:ea typeface="+mj-ea"/>
                  <a:cs typeface="+mj-cs"/>
                  <a:sym typeface="Calibri"/>
                </a:defRPr>
              </a:lvl1pPr>
            </a:lstStyle>
            <a:p>
              <a:r>
                <a:t>3</a:t>
              </a:r>
            </a:p>
          </p:txBody>
        </p:sp>
        <p:sp>
          <p:nvSpPr>
            <p:cNvPr id="312" name="4"/>
            <p:cNvSpPr txBox="1"/>
            <p:nvPr/>
          </p:nvSpPr>
          <p:spPr>
            <a:xfrm>
              <a:off x="613186" y="2579718"/>
              <a:ext cx="271494" cy="43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a:defRPr sz="2600">
                  <a:solidFill>
                    <a:srgbClr val="FFFFFF"/>
                  </a:solidFill>
                  <a:latin typeface="+mj-lt"/>
                  <a:ea typeface="+mj-ea"/>
                  <a:cs typeface="+mj-cs"/>
                  <a:sym typeface="Calibri"/>
                </a:defRPr>
              </a:lvl1pPr>
            </a:lstStyle>
            <a:p>
              <a:r>
                <a:t>4</a:t>
              </a:r>
            </a:p>
          </p:txBody>
        </p:sp>
        <p:sp>
          <p:nvSpPr>
            <p:cNvPr id="313" name="5"/>
            <p:cNvSpPr txBox="1"/>
            <p:nvPr/>
          </p:nvSpPr>
          <p:spPr>
            <a:xfrm>
              <a:off x="930686" y="547715"/>
              <a:ext cx="271494" cy="437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lgn="ctr">
                <a:defRPr sz="2600">
                  <a:solidFill>
                    <a:srgbClr val="FFFFFF"/>
                  </a:solidFill>
                  <a:latin typeface="+mj-lt"/>
                  <a:ea typeface="+mj-ea"/>
                  <a:cs typeface="+mj-cs"/>
                  <a:sym typeface="Calibri"/>
                </a:defRPr>
              </a:lvl1pPr>
            </a:lstStyle>
            <a:p>
              <a:r>
                <a:t>5</a:t>
              </a:r>
            </a:p>
          </p:txBody>
        </p:sp>
      </p:grpSp>
      <p:sp>
        <p:nvSpPr>
          <p:cNvPr id="315" name="TextBox 1"/>
          <p:cNvSpPr txBox="1"/>
          <p:nvPr/>
        </p:nvSpPr>
        <p:spPr>
          <a:xfrm>
            <a:off x="467141" y="115232"/>
            <a:ext cx="10109397"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000" b="1">
                <a:solidFill>
                  <a:srgbClr val="282F39"/>
                </a:solidFill>
                <a:latin typeface="Arial Narrow"/>
                <a:ea typeface="Arial Narrow"/>
                <a:cs typeface="Arial Narrow"/>
                <a:sym typeface="Arial Narrow"/>
              </a:defRPr>
            </a:pPr>
            <a:r>
              <a:rPr lang="en-GB" dirty="0" smtClean="0">
                <a:solidFill>
                  <a:schemeClr val="accent6"/>
                </a:solidFill>
              </a:rPr>
              <a:t>#SOUTHGLOSCONNECT</a:t>
            </a:r>
            <a:endParaRPr dirty="0">
              <a:solidFill>
                <a:schemeClr val="accent6"/>
              </a:solidFill>
            </a:endParaRPr>
          </a:p>
        </p:txBody>
      </p:sp>
      <p:sp>
        <p:nvSpPr>
          <p:cNvPr id="316" name="Creating the culture to enable the voices of all stakeholders to be truly heard, needs to be accurately identified  and through a  creative, collective collaboration, effectively met.…"/>
          <p:cNvSpPr txBox="1"/>
          <p:nvPr/>
        </p:nvSpPr>
        <p:spPr>
          <a:xfrm>
            <a:off x="22651" y="5628544"/>
            <a:ext cx="12793909"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i="1">
                <a:solidFill>
                  <a:srgbClr val="0433FF"/>
                </a:solidFill>
                <a:latin typeface="Arial Narrow"/>
                <a:ea typeface="Arial Narrow"/>
                <a:cs typeface="Arial Narrow"/>
                <a:sym typeface="Arial Narrow"/>
              </a:defRPr>
            </a:pPr>
            <a:endParaRPr dirty="0"/>
          </a:p>
        </p:txBody>
      </p:sp>
      <p:sp>
        <p:nvSpPr>
          <p:cNvPr id="317" name="TextBox 79"/>
          <p:cNvSpPr txBox="1"/>
          <p:nvPr/>
        </p:nvSpPr>
        <p:spPr>
          <a:xfrm>
            <a:off x="4437736" y="1023369"/>
            <a:ext cx="3316531" cy="358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solidFill>
                  <a:srgbClr val="282F39"/>
                </a:solidFill>
                <a:latin typeface="Arial Narrow"/>
                <a:ea typeface="Arial Narrow"/>
                <a:cs typeface="Arial Narrow"/>
                <a:sym typeface="Arial Narrow"/>
              </a:defRPr>
            </a:lvl1pPr>
          </a:lstStyle>
          <a:p>
            <a:r>
              <a:t>1. Strategic oversight group</a:t>
            </a:r>
          </a:p>
        </p:txBody>
      </p:sp>
      <p:sp>
        <p:nvSpPr>
          <p:cNvPr id="318" name="TextBox 79"/>
          <p:cNvSpPr txBox="1"/>
          <p:nvPr/>
        </p:nvSpPr>
        <p:spPr>
          <a:xfrm>
            <a:off x="8142840" y="1942805"/>
            <a:ext cx="3475055" cy="1424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solidFill>
                  <a:srgbClr val="282F39"/>
                </a:solidFill>
                <a:latin typeface="Arial Narrow"/>
                <a:ea typeface="Arial Narrow"/>
                <a:cs typeface="Arial Narrow"/>
                <a:sym typeface="Arial Narrow"/>
              </a:defRPr>
            </a:pPr>
            <a:r>
              <a:t>2. Stress, trauma, </a:t>
            </a:r>
          </a:p>
          <a:p>
            <a:pPr algn="ctr">
              <a:defRPr>
                <a:solidFill>
                  <a:srgbClr val="282F39"/>
                </a:solidFill>
                <a:latin typeface="Arial Narrow"/>
                <a:ea typeface="Arial Narrow"/>
                <a:cs typeface="Arial Narrow"/>
                <a:sym typeface="Arial Narrow"/>
              </a:defRPr>
            </a:pPr>
            <a:r>
              <a:t>loss and bereavement (SEMH) group</a:t>
            </a:r>
          </a:p>
          <a:p>
            <a:pPr algn="ctr">
              <a:defRPr>
                <a:solidFill>
                  <a:srgbClr val="282F39"/>
                </a:solidFill>
                <a:latin typeface="Arial Narrow"/>
                <a:ea typeface="Arial Narrow"/>
                <a:cs typeface="Arial Narrow"/>
                <a:sym typeface="Arial Narrow"/>
              </a:defRPr>
            </a:pPr>
            <a:r>
              <a:t>supported by specialist schools and settings, supported by specialist schools and settings</a:t>
            </a:r>
          </a:p>
        </p:txBody>
      </p:sp>
      <p:sp>
        <p:nvSpPr>
          <p:cNvPr id="319" name="TextBox 79"/>
          <p:cNvSpPr txBox="1"/>
          <p:nvPr/>
        </p:nvSpPr>
        <p:spPr>
          <a:xfrm>
            <a:off x="8222102" y="4028159"/>
            <a:ext cx="3316529" cy="891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solidFill>
                  <a:srgbClr val="282F39"/>
                </a:solidFill>
                <a:latin typeface="Arial Narrow"/>
                <a:ea typeface="Arial Narrow"/>
                <a:cs typeface="Arial Narrow"/>
                <a:sym typeface="Arial Narrow"/>
              </a:defRPr>
            </a:lvl1pPr>
          </a:lstStyle>
          <a:p>
            <a:r>
              <a:t>3. Valuing the unique learner group (SEND, EAL, PP, GRT, more able, the tutored child)</a:t>
            </a:r>
          </a:p>
        </p:txBody>
      </p:sp>
      <p:sp>
        <p:nvSpPr>
          <p:cNvPr id="320" name="TextBox 79"/>
          <p:cNvSpPr txBox="1"/>
          <p:nvPr/>
        </p:nvSpPr>
        <p:spPr>
          <a:xfrm>
            <a:off x="155008" y="3849818"/>
            <a:ext cx="4269550" cy="1424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Arial Narrow"/>
                <a:ea typeface="Arial Narrow"/>
                <a:cs typeface="Arial Narrow"/>
                <a:sym typeface="Arial Narrow"/>
              </a:defRPr>
            </a:pPr>
            <a:r>
              <a:t>4. The reconnection to reparation, recovery to resilience curriculum.</a:t>
            </a:r>
          </a:p>
          <a:p>
            <a:pPr algn="ctr">
              <a:defRPr>
                <a:latin typeface="Arial Narrow"/>
                <a:ea typeface="Arial Narrow"/>
                <a:cs typeface="Arial Narrow"/>
                <a:sym typeface="Arial Narrow"/>
              </a:defRPr>
            </a:pPr>
            <a:r>
              <a:t>(Rising strong curriculum, </a:t>
            </a:r>
          </a:p>
          <a:p>
            <a:pPr algn="ctr">
              <a:defRPr>
                <a:latin typeface="Arial Narrow"/>
                <a:ea typeface="Arial Narrow"/>
                <a:cs typeface="Arial Narrow"/>
                <a:sym typeface="Arial Narrow"/>
              </a:defRPr>
            </a:pPr>
            <a:r>
              <a:t>Enduring strong curriculum,</a:t>
            </a:r>
          </a:p>
          <a:p>
            <a:pPr algn="ctr">
              <a:defRPr>
                <a:latin typeface="Arial Narrow"/>
                <a:ea typeface="Arial Narrow"/>
                <a:cs typeface="Arial Narrow"/>
                <a:sym typeface="Arial Narrow"/>
              </a:defRPr>
            </a:pPr>
            <a:r>
              <a:t>Transitions)</a:t>
            </a:r>
          </a:p>
        </p:txBody>
      </p:sp>
      <p:sp>
        <p:nvSpPr>
          <p:cNvPr id="321" name="TextBox 79"/>
          <p:cNvSpPr txBox="1"/>
          <p:nvPr/>
        </p:nvSpPr>
        <p:spPr>
          <a:xfrm>
            <a:off x="408475" y="1942806"/>
            <a:ext cx="3184395" cy="891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Arial Narrow"/>
                <a:ea typeface="Arial Narrow"/>
                <a:cs typeface="Arial Narrow"/>
                <a:sym typeface="Arial Narrow"/>
              </a:defRPr>
            </a:lvl1pPr>
          </a:lstStyle>
          <a:p>
            <a:r>
              <a:t>5. Stakeholder group (Parents/carers, governors/trustees, staff/Headteacher well being)</a:t>
            </a:r>
          </a:p>
        </p:txBody>
      </p:sp>
    </p:spTree>
    <p:extLst>
      <p:ext uri="{BB962C8B-B14F-4D97-AF65-F5344CB8AC3E}">
        <p14:creationId xmlns:p14="http://schemas.microsoft.com/office/powerpoint/2010/main" val="421221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314"/>
                                        </p:tgtEl>
                                        <p:attrNameLst>
                                          <p:attrName>style.visibility</p:attrName>
                                        </p:attrNameLst>
                                      </p:cBhvr>
                                      <p:to>
                                        <p:strVal val="visible"/>
                                      </p:to>
                                    </p:set>
                                    <p:animEffect transition="in" filter="wipe(down)">
                                      <p:cBhvr>
                                        <p:cTn id="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animBg="1" advAuto="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gra - School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gra PowerPoint Template.potx" id="{2D279A75-1BDC-4586-B3C4-D48C575159D9}" vid="{E5A84239-B509-4775-83B0-AF022D8C42C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2259</TotalTime>
  <Words>2993</Words>
  <Application>Microsoft Office PowerPoint</Application>
  <PresentationFormat>Widescreen</PresentationFormat>
  <Paragraphs>260</Paragraphs>
  <Slides>36</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Arial Narrow</vt:lpstr>
      <vt:lpstr>Calibri</vt:lpstr>
      <vt:lpstr>Calibri Light</vt:lpstr>
      <vt:lpstr>Symbol</vt:lpstr>
      <vt:lpstr>Times New Roman</vt:lpstr>
      <vt:lpstr>Wingdings</vt:lpstr>
      <vt:lpstr>Office Theme</vt:lpstr>
      <vt:lpstr>1_nctem1</vt:lpstr>
      <vt:lpstr>Integra - Schools</vt:lpstr>
      <vt:lpstr>Parent and Carer Information Session</vt:lpstr>
      <vt:lpstr>Overview of session</vt:lpstr>
      <vt:lpstr>PowerPoint Presentation</vt:lpstr>
      <vt:lpstr>PowerPoint Presentation</vt:lpstr>
      <vt:lpstr>The current context in South Gloucestershire</vt:lpstr>
      <vt:lpstr>Local Authority preparations</vt:lpstr>
      <vt:lpstr>National advice/guidance</vt:lpstr>
      <vt:lpstr>PowerPoint Presentation</vt:lpstr>
      <vt:lpstr>PowerPoint Presentation</vt:lpstr>
      <vt:lpstr>School Transport</vt:lpstr>
      <vt:lpstr>The basic PHE messages</vt:lpstr>
      <vt:lpstr>The basic PHE messages</vt:lpstr>
      <vt:lpstr>PowerPoint Presentation</vt:lpstr>
      <vt:lpstr>Principles</vt:lpstr>
      <vt:lpstr>Contacts of contacts DO NOT  need to isolate</vt:lpstr>
      <vt:lpstr>Bubbles a difference between June and Sept.</vt:lpstr>
      <vt:lpstr>Bubbles</vt:lpstr>
      <vt:lpstr>Confirmed cases and local lockdown</vt:lpstr>
      <vt:lpstr>School and Parent relationship</vt:lpstr>
      <vt:lpstr>School preparations (SEND)</vt:lpstr>
      <vt:lpstr>Your child’s new class teacher needs to know (SEND) – so help them to help you…</vt:lpstr>
      <vt:lpstr>Children with an EHCP</vt:lpstr>
      <vt:lpstr>Children with an EHCP</vt:lpstr>
      <vt:lpstr>Specialist settings</vt:lpstr>
      <vt:lpstr>DFE View on professionals visiting</vt:lpstr>
      <vt:lpstr>How are we supporting school leaders?</vt:lpstr>
      <vt:lpstr>South Gloucestershire professionals approach</vt:lpstr>
      <vt:lpstr>Some specific questions</vt:lpstr>
      <vt:lpstr>Some specific questions</vt:lpstr>
      <vt:lpstr>Some general tips</vt:lpstr>
      <vt:lpstr>Useful Resources</vt:lpstr>
      <vt:lpstr>Useful Resources</vt:lpstr>
      <vt:lpstr>Useful Resources</vt:lpstr>
      <vt:lpstr>PowerPoint Presentation</vt:lpstr>
      <vt:lpstr>Parent and carer: our preparation advice</vt:lpstr>
      <vt:lpstr>Q and A</vt:lpstr>
    </vt:vector>
  </TitlesOfParts>
  <Company>SGC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Best</dc:creator>
  <cp:lastModifiedBy>Liz Thomas</cp:lastModifiedBy>
  <cp:revision>185</cp:revision>
  <cp:lastPrinted>2019-10-07T07:38:25Z</cp:lastPrinted>
  <dcterms:created xsi:type="dcterms:W3CDTF">2019-04-08T13:32:36Z</dcterms:created>
  <dcterms:modified xsi:type="dcterms:W3CDTF">2020-09-08T15:24:36Z</dcterms:modified>
</cp:coreProperties>
</file>